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39.xml" ContentType="application/vnd.openxmlformats-officedocument.presentationml.slide+xml"/>
  <Override PartName="/ppt/slides/slide36.xml" ContentType="application/vnd.openxmlformats-officedocument.presentationml.slide+xml"/>
  <Override PartName="/ppt/slides/slide34.xml" ContentType="application/vnd.openxmlformats-officedocument.presentationml.slide+xml"/>
  <Override PartName="/ppt/slides/slide32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3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35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Layouts/slideLayout2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2.xml" ContentType="application/vnd.openxmlformats-officedocument.presentationml.slide+xml"/>
  <Override PartName="/ppt/slides/slide40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docProps/app.xml" ContentType="application/vnd.openxmlformats-officedocument.extended-properties+xml"/>
  <Override PartName="/ppt/slides/slide29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slides/slide25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4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</p:sldIdLst>
  <p:sldSz cx="12192000" cy="6858000"/>
  <p:notesSz cx="6858000" cy="12192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FA0028D8-40F9-57B7-3BD9-BAE63DBFF159}">
  <a:tblStyle styleId="{FA0028D8-40F9-57B7-3BD9-BAE63DBFF159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notesMaster" Target="notesMasters/notesMaster1.xml"/><Relationship Id="rId46" Type="http://schemas.openxmlformats.org/officeDocument/2006/relationships/presProps" Target="presProps.xml" /><Relationship Id="rId47" Type="http://schemas.openxmlformats.org/officeDocument/2006/relationships/tableStyles" Target="tableStyles.xml" /><Relationship Id="rId48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Header Placeholder 1" hidden="0"/>
          <p:cNvSpPr>
            <a:spLocks noGrp="1"/>
          </p:cNvSpPr>
          <p:nvPr isPhoto="0" userDrawn="0">
            <p:ph type="hdr" sz="quarter" hasCustomPrompt="0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Date Placeholder 2" hidden="0"/>
          <p:cNvSpPr>
            <a:spLocks noGrp="1"/>
          </p:cNvSpPr>
          <p:nvPr isPhoto="0" userDrawn="0">
            <p:ph type="dt" idx="2" hasCustomPrompt="0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6" name="Date Placeholder 2" hidden="0"/>
          <p:cNvSpPr>
            <a:spLocks noGrp="1"/>
          </p:cNvSpPr>
          <p:nvPr isPhoto="0" userDrawn="0">
            <p:ph type="dt" idx="3" hasCustomPrompt="0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Notes Placeholder 4" hidden="0"/>
          <p:cNvSpPr>
            <a:spLocks noGrp="1"/>
          </p:cNvSpPr>
          <p:nvPr isPhoto="0" userDrawn="0">
            <p:ph type="body" sz="quarter" idx="1" hasCustomPrompt="0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8" name="Footer Placeholder 5" hidden="0"/>
          <p:cNvSpPr>
            <a:spLocks noGrp="1"/>
          </p:cNvSpPr>
          <p:nvPr isPhoto="0" userDrawn="0">
            <p:ph type="ftr" sz="quarter" idx="4" hasCustomPrompt="0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6" hidden="0"/>
          <p:cNvSpPr>
            <a:spLocks noGrp="1"/>
          </p:cNvSpPr>
          <p:nvPr isPhoto="0" userDrawn="0">
            <p:ph type="sldNum" sz="quarter" idx="10" hasCustomPrompt="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lide Image Placeholder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5" name="Notes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12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Макрос выше считает сумму значений из трёх диапазонов ячеек столбца </a:t>
            </a:r>
            <a:r>
              <a:rPr lang="ru-RU" sz="1200" b="1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A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 и помещает результат в три ячейки столбца </a:t>
            </a:r>
            <a:r>
              <a:rPr lang="ru-RU" sz="1200" b="1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B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.</a:t>
            </a:r>
            <a:endParaRPr/>
          </a:p>
        </p:txBody>
      </p:sp>
      <p:sp>
        <p:nvSpPr>
          <p:cNvPr id="6" name="Slide Number Placeholder 3" hidden="0"/>
          <p:cNvSpPr>
            <a:spLocks noGrp="1"/>
          </p:cNvSpPr>
          <p:nvPr isPhoto="0" userDrawn="0">
            <p:ph type="sldNum" sz="quarter" idx="10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lide Image Placeholder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5" name="Notes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Alfresco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Confluence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HumHub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Liferay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Nextcloud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ownCloud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Plone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SharePoint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agorum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CommuniGate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enaio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eXo Platform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Jalios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Maarch Courrier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Moodle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OpenOlat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PowerFolder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Pydio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Seafile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XWiki</a:t>
            </a:r>
            <a:endParaRPr/>
          </a:p>
        </p:txBody>
      </p:sp>
      <p:sp>
        <p:nvSpPr>
          <p:cNvPr id="6" name="Slide Number Placeholder 3" hidden="0"/>
          <p:cNvSpPr>
            <a:spLocks noGrp="1"/>
          </p:cNvSpPr>
          <p:nvPr isPhoto="0" userDrawn="0">
            <p:ph type="sldNum" sz="quarter" idx="10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lide Image Placeholder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5" name="Notes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sz="12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iOS Editors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Swift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Objective-C/C++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C/C++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JavaScript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OpenGL ES Shading Language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OpenGL ES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Fondation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GCD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UIKit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JavaScriptCore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CFNetwork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CocoaAsyncSocket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CoreGraphics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AVFoundation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Alamofire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ObjectMapper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Kingfisher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SDWebImage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SwiftyXMLParser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MVC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CocoaPods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Fastlane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Xcode</a:t>
            </a:r>
            <a:endParaRPr/>
          </a:p>
          <a:p>
            <a:pPr>
              <a:defRPr/>
            </a:pPr>
            <a:r>
              <a:rPr sz="12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Android Editors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Java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Kotlin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C/C++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JavaScript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OpenGL ES Shading Language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NDK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V8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OpenGL ES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dagger2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moxy(mvp)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retrofit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kotlin-coroutines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rxjava2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gradle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Android Studio</a:t>
            </a:r>
            <a:endParaRPr/>
          </a:p>
          <a:p>
            <a:pPr>
              <a:defRPr/>
            </a:pPr>
            <a:r>
              <a:rPr sz="12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Sailfish</a:t>
            </a: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C/C++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JavaScript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QML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[x]  Qt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QtQuick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Sailfish.Silica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QtWebKit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QtWebEngine</a:t>
            </a: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[ ]  QtCreator</a:t>
            </a:r>
            <a:endParaRPr/>
          </a:p>
        </p:txBody>
      </p:sp>
      <p:sp>
        <p:nvSpPr>
          <p:cNvPr id="6" name="Slide Number Placeholder 3" hidden="0"/>
          <p:cNvSpPr>
            <a:spLocks noGrp="1"/>
          </p:cNvSpPr>
          <p:nvPr isPhoto="0" userDrawn="0">
            <p:ph type="sldNum" sz="quarter" idx="10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20.png"/><Relationship Id="rId4" Type="http://schemas.openxmlformats.org/officeDocument/2006/relationships/image" Target="../media/image21.jp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hyperlink" Target="https://www.facebook.com/R7Office/" TargetMode="External"/><Relationship Id="rId11" Type="http://schemas.openxmlformats.org/officeDocument/2006/relationships/image" Target="../media/image24.png"/><Relationship Id="rId12" Type="http://schemas.openxmlformats.org/officeDocument/2006/relationships/hyperlink" Target="https://twitter.com/R7Office" TargetMode="External"/><Relationship Id="rId13" Type="http://schemas.openxmlformats.org/officeDocument/2006/relationships/image" Target="../media/image25.png"/><Relationship Id="rId14" Type="http://schemas.openxmlformats.org/officeDocument/2006/relationships/hyperlink" Target="https://vk.com/public171524056" TargetMode="External"/><Relationship Id="rId15" Type="http://schemas.openxmlformats.org/officeDocument/2006/relationships/image" Target="../media/image26.png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hyperlink" Target="mailto:support@r7-office.ru" TargetMode="External"/><Relationship Id="rId11" Type="http://schemas.openxmlformats.org/officeDocument/2006/relationships/hyperlink" Target="mailto:sales@r7-office.ru" TargetMode="External"/><Relationship Id="rId12" Type="http://schemas.openxmlformats.org/officeDocument/2006/relationships/hyperlink" Target="mailto:partners@r7-office.ru" TargetMode="External"/><Relationship Id="rId13" Type="http://schemas.openxmlformats.org/officeDocument/2006/relationships/hyperlink" Target="http://www.r7-office.ru/" TargetMode="External"/><Relationship Id="rId14" Type="http://schemas.openxmlformats.org/officeDocument/2006/relationships/hyperlink" Target="https://www.facebook.com/R7Office/" TargetMode="External"/><Relationship Id="rId15" Type="http://schemas.openxmlformats.org/officeDocument/2006/relationships/image" Target="../media/image24.png"/><Relationship Id="rId16" Type="http://schemas.openxmlformats.org/officeDocument/2006/relationships/hyperlink" Target="https://twitter.com/R7Office" TargetMode="External"/><Relationship Id="rId17" Type="http://schemas.openxmlformats.org/officeDocument/2006/relationships/image" Target="../media/image25.png"/><Relationship Id="rId18" Type="http://schemas.openxmlformats.org/officeDocument/2006/relationships/hyperlink" Target="https://vk.com/public171524056" TargetMode="External"/><Relationship Id="rId19" Type="http://schemas.openxmlformats.org/officeDocument/2006/relationships/image" Target="../media/image26.png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hyperlink" Target="https://www.facebook.com/R7Office/" TargetMode="External"/><Relationship Id="rId8" Type="http://schemas.openxmlformats.org/officeDocument/2006/relationships/image" Target="../media/image24.png"/><Relationship Id="rId9" Type="http://schemas.openxmlformats.org/officeDocument/2006/relationships/hyperlink" Target="https://twitter.com/R7Office" TargetMode="External"/><Relationship Id="rId10" Type="http://schemas.openxmlformats.org/officeDocument/2006/relationships/image" Target="../media/image25.png"/><Relationship Id="rId11" Type="http://schemas.openxmlformats.org/officeDocument/2006/relationships/hyperlink" Target="https://vk.com/public171524056" TargetMode="External"/><Relationship Id="rId12" Type="http://schemas.openxmlformats.org/officeDocument/2006/relationships/image" Target="../media/image26.pn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Обложка">
    <p:bg>
      <p:bgPr shadeToTitle="0">
        <a:gradFill>
          <a:gsLst>
            <a:gs pos="14000">
              <a:schemeClr val="bg1"/>
            </a:gs>
            <a:gs pos="100000">
              <a:schemeClr val="bg1">
                <a:lumMod val="85000"/>
              </a:schemeClr>
            </a:gs>
          </a:gsLst>
          <a:lin ang="0" scaled="0"/>
        </a:gra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hidden="0"/>
          <p:cNvPicPr>
            <a:picLocks noChangeAspect="1"/>
          </p:cNvPicPr>
          <p:nvPr isPhoto="0" userDrawn="1"/>
        </p:nvPicPr>
        <p:blipFill>
          <a:blip r:embed="rId2"/>
          <a:stretch/>
        </p:blipFill>
        <p:spPr bwMode="auto">
          <a:xfrm>
            <a:off x="983432" y="1052736"/>
            <a:ext cx="2506657" cy="576064"/>
          </a:xfrm>
          <a:prstGeom prst="rect">
            <a:avLst/>
          </a:prstGeom>
        </p:spPr>
      </p:pic>
      <p:grpSp>
        <p:nvGrpSpPr>
          <p:cNvPr id="5" name="Группа 4" hidden="0"/>
          <p:cNvGrpSpPr/>
          <p:nvPr isPhoto="0" userDrawn="1"/>
        </p:nvGrpSpPr>
        <p:grpSpPr bwMode="auto">
          <a:xfrm>
            <a:off x="6917312" y="-2109983"/>
            <a:ext cx="6556774" cy="10252189"/>
            <a:chOff x="6917312" y="-2109983"/>
            <a:chExt cx="6556774" cy="10252189"/>
          </a:xfrm>
        </p:grpSpPr>
        <p:pic>
          <p:nvPicPr>
            <p:cNvPr id="6" name="Рисунок 5" descr="Изображение выглядит как снимок экрана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3"/>
            <a:stretch/>
          </p:blipFill>
          <p:spPr bwMode="auto">
            <a:xfrm rot="2700000">
              <a:off x="6580500" y="3234095"/>
              <a:ext cx="1658152" cy="984528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снимок экрана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4"/>
            <a:stretch/>
          </p:blipFill>
          <p:spPr bwMode="auto">
            <a:xfrm rot="2700000">
              <a:off x="10561078" y="5229198"/>
              <a:ext cx="3655540" cy="2170476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снимок экрана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 rot="18900000">
              <a:off x="7481288" y="1570482"/>
              <a:ext cx="2620757" cy="1556074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снимок экрана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6"/>
            <a:stretch/>
          </p:blipFill>
          <p:spPr bwMode="auto">
            <a:xfrm rot="18900000">
              <a:off x="8772878" y="2270760"/>
              <a:ext cx="3901440" cy="2316480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снимок экрана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 rot="2700000">
              <a:off x="8040233" y="-1360428"/>
              <a:ext cx="3690117" cy="2191007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онитор, компьютер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8"/>
            <a:stretch/>
          </p:blipFill>
          <p:spPr bwMode="auto">
            <a:xfrm rot="18900000">
              <a:off x="6919601" y="509219"/>
              <a:ext cx="2353650" cy="1376287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сидит, ноутбук, компьютер, телефон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9"/>
            <a:stretch/>
          </p:blipFill>
          <p:spPr bwMode="auto">
            <a:xfrm rot="18900000">
              <a:off x="8197842" y="4234968"/>
              <a:ext cx="1157229" cy="1979030"/>
            </a:xfrm>
            <a:prstGeom prst="rect">
              <a:avLst/>
            </a:prstGeom>
          </p:spPr>
        </p:pic>
      </p:grpSp>
      <p:sp>
        <p:nvSpPr>
          <p:cNvPr id="13" name="TextBox 12" hidden="0"/>
          <p:cNvSpPr>
            <a:spLocks noAdjustHandles="1"/>
          </p:cNvSpPr>
          <p:nvPr isPhoto="0" userDrawn="1"/>
        </p:nvSpPr>
        <p:spPr bwMode="auto">
          <a:xfrm>
            <a:off x="983432" y="5605209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u="sng">
                <a:solidFill>
                  <a:schemeClr val="tx2"/>
                </a:solidFill>
                <a:latin typeface="Roboto"/>
                <a:ea typeface="Roboto"/>
              </a:rPr>
              <a:t>www.r7-office.ru</a:t>
            </a:r>
            <a:endParaRPr lang="ru-RU" b="0" i="0" u="sng">
              <a:solidFill>
                <a:schemeClr val="tx2"/>
              </a:solidFill>
              <a:latin typeface="Roboto"/>
              <a:ea typeface="Roboto"/>
            </a:endParaRPr>
          </a:p>
        </p:txBody>
      </p:sp>
      <p:sp>
        <p:nvSpPr>
          <p:cNvPr id="14" name="Заголовок 15" hidden="0"/>
          <p:cNvSpPr>
            <a:spLocks noGrp="1"/>
          </p:cNvSpPr>
          <p:nvPr isPhoto="0" userDrawn="0">
            <p:ph type="title" hasCustomPrompt="1"/>
          </p:nvPr>
        </p:nvSpPr>
        <p:spPr bwMode="auto">
          <a:xfrm>
            <a:off x="984535" y="2403000"/>
            <a:ext cx="5490711" cy="132555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44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  <a:endParaRPr/>
          </a:p>
        </p:txBody>
      </p:sp>
      <p:sp>
        <p:nvSpPr>
          <p:cNvPr id="15" name="Текст 27" hidden="0"/>
          <p:cNvSpPr>
            <a:spLocks noGrp="1"/>
          </p:cNvSpPr>
          <p:nvPr isPhoto="0" userDrawn="0">
            <p:ph type="body" sz="quarter" idx="10" hasCustomPrompt="1"/>
          </p:nvPr>
        </p:nvSpPr>
        <p:spPr bwMode="auto">
          <a:xfrm>
            <a:off x="983432" y="3987704"/>
            <a:ext cx="5490711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ru-RU" sz="2000" b="0" i="0" cap="none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defRPr>
            </a:lvl1pPr>
          </a:lstStyle>
          <a:p>
            <a:pPr marL="0" lvl="0">
              <a:defRPr/>
            </a:pPr>
            <a:r>
              <a:rPr lang="ru-RU" sz="2000" b="0" i="0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rPr>
              <a:t>Дополнительный пояснительный текст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Слайд 1.3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7" hidden="0"/>
          <p:cNvSpPr/>
          <p:nvPr isPhoto="0" userDrawn="1"/>
        </p:nvSpPr>
        <p:spPr bwMode="auto">
          <a:xfrm>
            <a:off x="5809629" y="0"/>
            <a:ext cx="6382371" cy="6858000"/>
          </a:xfrm>
          <a:custGeom>
            <a:avLst/>
            <a:gdLst>
              <a:gd name="connsiteX0" fmla="*/ 0 w 9251577"/>
              <a:gd name="connsiteY0" fmla="*/ 0 h 6714565"/>
              <a:gd name="connsiteX1" fmla="*/ 9251577 w 9251577"/>
              <a:gd name="connsiteY1" fmla="*/ 0 h 6714565"/>
              <a:gd name="connsiteX2" fmla="*/ 9251577 w 9251577"/>
              <a:gd name="connsiteY2" fmla="*/ 6714565 h 6714565"/>
              <a:gd name="connsiteX3" fmla="*/ 896471 w 9251577"/>
              <a:gd name="connsiteY3" fmla="*/ 6714565 h 6714565"/>
              <a:gd name="connsiteX4" fmla="*/ 0 w 9251577"/>
              <a:gd name="connsiteY4" fmla="*/ 0 h 6714565"/>
              <a:gd name="connsiteX0" fmla="*/ 3495692 w 8355106"/>
              <a:gd name="connsiteY0" fmla="*/ 0 h 6714565"/>
              <a:gd name="connsiteX1" fmla="*/ 8355106 w 8355106"/>
              <a:gd name="connsiteY1" fmla="*/ 0 h 6714565"/>
              <a:gd name="connsiteX2" fmla="*/ 8355106 w 8355106"/>
              <a:gd name="connsiteY2" fmla="*/ 6714565 h 6714565"/>
              <a:gd name="connsiteX3" fmla="*/ 0 w 8355106"/>
              <a:gd name="connsiteY3" fmla="*/ 6714565 h 6714565"/>
              <a:gd name="connsiteX4" fmla="*/ 3495692 w 8355106"/>
              <a:gd name="connsiteY4" fmla="*/ 0 h 6714565"/>
              <a:gd name="connsiteX0" fmla="*/ 3495692 w 8355106"/>
              <a:gd name="connsiteY0" fmla="*/ 0 h 6714565"/>
              <a:gd name="connsiteX1" fmla="*/ 6274379 w 8355106"/>
              <a:gd name="connsiteY1" fmla="*/ 0 h 6714565"/>
              <a:gd name="connsiteX2" fmla="*/ 8355106 w 8355106"/>
              <a:gd name="connsiteY2" fmla="*/ 6714565 h 6714565"/>
              <a:gd name="connsiteX3" fmla="*/ 0 w 8355106"/>
              <a:gd name="connsiteY3" fmla="*/ 6714565 h 6714565"/>
              <a:gd name="connsiteX4" fmla="*/ 3495692 w 8355106"/>
              <a:gd name="connsiteY4" fmla="*/ 0 h 6714565"/>
              <a:gd name="connsiteX0" fmla="*/ 3495692 w 8355106"/>
              <a:gd name="connsiteY0" fmla="*/ 0 h 6714565"/>
              <a:gd name="connsiteX1" fmla="*/ 7355809 w 8355106"/>
              <a:gd name="connsiteY1" fmla="*/ 0 h 6714565"/>
              <a:gd name="connsiteX2" fmla="*/ 8355106 w 8355106"/>
              <a:gd name="connsiteY2" fmla="*/ 6714565 h 6714565"/>
              <a:gd name="connsiteX3" fmla="*/ 0 w 8355106"/>
              <a:gd name="connsiteY3" fmla="*/ 6714565 h 6714565"/>
              <a:gd name="connsiteX4" fmla="*/ 3495692 w 8355106"/>
              <a:gd name="connsiteY4" fmla="*/ 0 h 6714565"/>
              <a:gd name="connsiteX0" fmla="*/ 3495692 w 7355809"/>
              <a:gd name="connsiteY0" fmla="*/ 0 h 6714565"/>
              <a:gd name="connsiteX1" fmla="*/ 7355809 w 7355809"/>
              <a:gd name="connsiteY1" fmla="*/ 0 h 6714565"/>
              <a:gd name="connsiteX2" fmla="*/ 5275082 w 7355809"/>
              <a:gd name="connsiteY2" fmla="*/ 6714565 h 6714565"/>
              <a:gd name="connsiteX3" fmla="*/ 0 w 7355809"/>
              <a:gd name="connsiteY3" fmla="*/ 6714565 h 6714565"/>
              <a:gd name="connsiteX4" fmla="*/ 3495692 w 7355809"/>
              <a:gd name="connsiteY4" fmla="*/ 0 h 6714565"/>
              <a:gd name="connsiteX0" fmla="*/ 3495692 w 7355809"/>
              <a:gd name="connsiteY0" fmla="*/ 0 h 6714565"/>
              <a:gd name="connsiteX1" fmla="*/ 7355809 w 7355809"/>
              <a:gd name="connsiteY1" fmla="*/ 0 h 6714565"/>
              <a:gd name="connsiteX2" fmla="*/ 7342120 w 7355809"/>
              <a:gd name="connsiteY2" fmla="*/ 6714565 h 6714565"/>
              <a:gd name="connsiteX3" fmla="*/ 0 w 7355809"/>
              <a:gd name="connsiteY3" fmla="*/ 6714565 h 6714565"/>
              <a:gd name="connsiteX4" fmla="*/ 3495692 w 7355809"/>
              <a:gd name="connsiteY4" fmla="*/ 0 h 6714565"/>
              <a:gd name="connsiteX0" fmla="*/ 3495692 w 7355809"/>
              <a:gd name="connsiteY0" fmla="*/ 0 h 6714565"/>
              <a:gd name="connsiteX1" fmla="*/ 7355809 w 7355809"/>
              <a:gd name="connsiteY1" fmla="*/ 0 h 6714565"/>
              <a:gd name="connsiteX2" fmla="*/ 7342120 w 7355809"/>
              <a:gd name="connsiteY2" fmla="*/ 6714565 h 6714565"/>
              <a:gd name="connsiteX3" fmla="*/ 0 w 7355809"/>
              <a:gd name="connsiteY3" fmla="*/ 6714565 h 6714565"/>
              <a:gd name="connsiteX4" fmla="*/ 3495692 w 7355809"/>
              <a:gd name="connsiteY4" fmla="*/ 0 h 6714565"/>
              <a:gd name="connsiteX0" fmla="*/ 3495692 w 7369499"/>
              <a:gd name="connsiteY0" fmla="*/ 0 h 6714565"/>
              <a:gd name="connsiteX1" fmla="*/ 7355809 w 7369499"/>
              <a:gd name="connsiteY1" fmla="*/ 0 h 6714565"/>
              <a:gd name="connsiteX2" fmla="*/ 7369499 w 7369499"/>
              <a:gd name="connsiteY2" fmla="*/ 6714565 h 6714565"/>
              <a:gd name="connsiteX3" fmla="*/ 0 w 7369499"/>
              <a:gd name="connsiteY3" fmla="*/ 6714565 h 6714565"/>
              <a:gd name="connsiteX4" fmla="*/ 3495692 w 7369499"/>
              <a:gd name="connsiteY4" fmla="*/ 0 h 6714565"/>
              <a:gd name="connsiteX0" fmla="*/ 3495692 w 7357126"/>
              <a:gd name="connsiteY0" fmla="*/ 0 h 6714565"/>
              <a:gd name="connsiteX1" fmla="*/ 7355809 w 7357126"/>
              <a:gd name="connsiteY1" fmla="*/ 0 h 6714565"/>
              <a:gd name="connsiteX2" fmla="*/ 7355810 w 7357126"/>
              <a:gd name="connsiteY2" fmla="*/ 6714565 h 6714565"/>
              <a:gd name="connsiteX3" fmla="*/ 0 w 7357126"/>
              <a:gd name="connsiteY3" fmla="*/ 6714565 h 6714565"/>
              <a:gd name="connsiteX4" fmla="*/ 3495692 w 7357126"/>
              <a:gd name="connsiteY4" fmla="*/ 0 h 671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7126" h="6714565" fill="norm" stroke="1" extrusionOk="0">
                <a:moveTo>
                  <a:pt x="3495692" y="0"/>
                </a:moveTo>
                <a:lnTo>
                  <a:pt x="7355809" y="0"/>
                </a:lnTo>
                <a:cubicBezTo>
                  <a:pt x="7360372" y="2238188"/>
                  <a:pt x="7351247" y="4476377"/>
                  <a:pt x="7355810" y="6714565"/>
                </a:cubicBezTo>
                <a:lnTo>
                  <a:pt x="0" y="6714565"/>
                </a:lnTo>
                <a:lnTo>
                  <a:pt x="3495692" y="0"/>
                </a:lnTo>
                <a:close/>
              </a:path>
            </a:pathLst>
          </a:custGeom>
          <a:gradFill>
            <a:gsLst>
              <a:gs pos="26000">
                <a:srgbClr val="5198C9"/>
              </a:gs>
              <a:gs pos="100000">
                <a:srgbClr val="43ABD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endParaRPr lang="ru-RU"/>
          </a:p>
        </p:txBody>
      </p:sp>
      <p:sp>
        <p:nvSpPr>
          <p:cNvPr id="5" name="Объект 22" hidden="0"/>
          <p:cNvSpPr>
            <a:spLocks noGrp="1"/>
          </p:cNvSpPr>
          <p:nvPr isPhoto="0" userDrawn="0">
            <p:ph sz="quarter" idx="12" hasCustomPrompt="1"/>
          </p:nvPr>
        </p:nvSpPr>
        <p:spPr bwMode="auto">
          <a:xfrm>
            <a:off x="5809629" y="0"/>
            <a:ext cx="6382371" cy="68580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sz="800"/>
            </a:lvl1pPr>
          </a:lstStyle>
          <a:p>
            <a:pPr lvl="0">
              <a:defRPr/>
            </a:pPr>
            <a:r>
              <a:rPr lang="ru-RU"/>
              <a:t>объект</a:t>
            </a:r>
            <a:endParaRPr/>
          </a:p>
        </p:txBody>
      </p:sp>
      <p:sp>
        <p:nvSpPr>
          <p:cNvPr id="6" name="Заголовок 11" hidden="0"/>
          <p:cNvSpPr>
            <a:spLocks noGrp="1"/>
          </p:cNvSpPr>
          <p:nvPr isPhoto="0" userDrawn="0">
            <p:ph type="title" hasCustomPrompt="1"/>
          </p:nvPr>
        </p:nvSpPr>
        <p:spPr bwMode="auto">
          <a:xfrm>
            <a:off x="695400" y="301087"/>
            <a:ext cx="7657800" cy="1325559"/>
          </a:xfrm>
        </p:spPr>
        <p:txBody>
          <a:bodyPr>
            <a:normAutofit/>
          </a:bodyPr>
          <a:lstStyle>
            <a:lvl1pPr>
              <a:defRPr lang="ru-RU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7" name="Текст 24" hidden="0"/>
          <p:cNvSpPr>
            <a:spLocks noGrp="1"/>
          </p:cNvSpPr>
          <p:nvPr isPhoto="0" userDrawn="0">
            <p:ph type="body" sz="quarter" idx="13" hasCustomPrompt="1"/>
          </p:nvPr>
        </p:nvSpPr>
        <p:spPr bwMode="auto">
          <a:xfrm>
            <a:off x="695400" y="1738850"/>
            <a:ext cx="6973800" cy="5002518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>
              <a:defRPr/>
            </a:pPr>
            <a:r>
              <a:rPr lang="ru-RU"/>
              <a:t>Заголовок второго уровня</a:t>
            </a:r>
            <a:endParaRPr/>
          </a:p>
          <a:p>
            <a:pPr lvl="1">
              <a:defRPr/>
            </a:pPr>
            <a:r>
              <a:rPr lang="ru-RU"/>
              <a:t>Основной текст</a:t>
            </a:r>
            <a:endParaRPr/>
          </a:p>
          <a:p>
            <a:pPr lvl="2">
              <a:defRPr/>
            </a:pPr>
            <a:r>
              <a:rPr lang="ru-RU"/>
              <a:t>Элемент списка</a:t>
            </a:r>
            <a:endParaRPr/>
          </a:p>
          <a:p>
            <a:pPr lvl="3">
              <a:defRPr/>
            </a:pPr>
            <a:r>
              <a:rPr lang="ru-RU"/>
              <a:t>Дополнительный текст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Слайд 1.4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7" hidden="0"/>
          <p:cNvSpPr/>
          <p:nvPr isPhoto="0" userDrawn="1"/>
        </p:nvSpPr>
        <p:spPr bwMode="auto">
          <a:xfrm>
            <a:off x="5809629" y="0"/>
            <a:ext cx="6382371" cy="6858000"/>
          </a:xfrm>
          <a:custGeom>
            <a:avLst/>
            <a:gdLst>
              <a:gd name="connsiteX0" fmla="*/ 0 w 9251577"/>
              <a:gd name="connsiteY0" fmla="*/ 0 h 6714565"/>
              <a:gd name="connsiteX1" fmla="*/ 9251577 w 9251577"/>
              <a:gd name="connsiteY1" fmla="*/ 0 h 6714565"/>
              <a:gd name="connsiteX2" fmla="*/ 9251577 w 9251577"/>
              <a:gd name="connsiteY2" fmla="*/ 6714565 h 6714565"/>
              <a:gd name="connsiteX3" fmla="*/ 896471 w 9251577"/>
              <a:gd name="connsiteY3" fmla="*/ 6714565 h 6714565"/>
              <a:gd name="connsiteX4" fmla="*/ 0 w 9251577"/>
              <a:gd name="connsiteY4" fmla="*/ 0 h 6714565"/>
              <a:gd name="connsiteX0" fmla="*/ 3495692 w 8355106"/>
              <a:gd name="connsiteY0" fmla="*/ 0 h 6714565"/>
              <a:gd name="connsiteX1" fmla="*/ 8355106 w 8355106"/>
              <a:gd name="connsiteY1" fmla="*/ 0 h 6714565"/>
              <a:gd name="connsiteX2" fmla="*/ 8355106 w 8355106"/>
              <a:gd name="connsiteY2" fmla="*/ 6714565 h 6714565"/>
              <a:gd name="connsiteX3" fmla="*/ 0 w 8355106"/>
              <a:gd name="connsiteY3" fmla="*/ 6714565 h 6714565"/>
              <a:gd name="connsiteX4" fmla="*/ 3495692 w 8355106"/>
              <a:gd name="connsiteY4" fmla="*/ 0 h 6714565"/>
              <a:gd name="connsiteX0" fmla="*/ 3495692 w 8355106"/>
              <a:gd name="connsiteY0" fmla="*/ 0 h 6714565"/>
              <a:gd name="connsiteX1" fmla="*/ 6274379 w 8355106"/>
              <a:gd name="connsiteY1" fmla="*/ 0 h 6714565"/>
              <a:gd name="connsiteX2" fmla="*/ 8355106 w 8355106"/>
              <a:gd name="connsiteY2" fmla="*/ 6714565 h 6714565"/>
              <a:gd name="connsiteX3" fmla="*/ 0 w 8355106"/>
              <a:gd name="connsiteY3" fmla="*/ 6714565 h 6714565"/>
              <a:gd name="connsiteX4" fmla="*/ 3495692 w 8355106"/>
              <a:gd name="connsiteY4" fmla="*/ 0 h 6714565"/>
              <a:gd name="connsiteX0" fmla="*/ 3495692 w 8355106"/>
              <a:gd name="connsiteY0" fmla="*/ 0 h 6714565"/>
              <a:gd name="connsiteX1" fmla="*/ 7355809 w 8355106"/>
              <a:gd name="connsiteY1" fmla="*/ 0 h 6714565"/>
              <a:gd name="connsiteX2" fmla="*/ 8355106 w 8355106"/>
              <a:gd name="connsiteY2" fmla="*/ 6714565 h 6714565"/>
              <a:gd name="connsiteX3" fmla="*/ 0 w 8355106"/>
              <a:gd name="connsiteY3" fmla="*/ 6714565 h 6714565"/>
              <a:gd name="connsiteX4" fmla="*/ 3495692 w 8355106"/>
              <a:gd name="connsiteY4" fmla="*/ 0 h 6714565"/>
              <a:gd name="connsiteX0" fmla="*/ 3495692 w 7355809"/>
              <a:gd name="connsiteY0" fmla="*/ 0 h 6714565"/>
              <a:gd name="connsiteX1" fmla="*/ 7355809 w 7355809"/>
              <a:gd name="connsiteY1" fmla="*/ 0 h 6714565"/>
              <a:gd name="connsiteX2" fmla="*/ 5275082 w 7355809"/>
              <a:gd name="connsiteY2" fmla="*/ 6714565 h 6714565"/>
              <a:gd name="connsiteX3" fmla="*/ 0 w 7355809"/>
              <a:gd name="connsiteY3" fmla="*/ 6714565 h 6714565"/>
              <a:gd name="connsiteX4" fmla="*/ 3495692 w 7355809"/>
              <a:gd name="connsiteY4" fmla="*/ 0 h 6714565"/>
              <a:gd name="connsiteX0" fmla="*/ 3495692 w 7355809"/>
              <a:gd name="connsiteY0" fmla="*/ 0 h 6714565"/>
              <a:gd name="connsiteX1" fmla="*/ 7355809 w 7355809"/>
              <a:gd name="connsiteY1" fmla="*/ 0 h 6714565"/>
              <a:gd name="connsiteX2" fmla="*/ 7342120 w 7355809"/>
              <a:gd name="connsiteY2" fmla="*/ 6714565 h 6714565"/>
              <a:gd name="connsiteX3" fmla="*/ 0 w 7355809"/>
              <a:gd name="connsiteY3" fmla="*/ 6714565 h 6714565"/>
              <a:gd name="connsiteX4" fmla="*/ 3495692 w 7355809"/>
              <a:gd name="connsiteY4" fmla="*/ 0 h 6714565"/>
              <a:gd name="connsiteX0" fmla="*/ 3495692 w 7355809"/>
              <a:gd name="connsiteY0" fmla="*/ 0 h 6714565"/>
              <a:gd name="connsiteX1" fmla="*/ 7355809 w 7355809"/>
              <a:gd name="connsiteY1" fmla="*/ 0 h 6714565"/>
              <a:gd name="connsiteX2" fmla="*/ 7342120 w 7355809"/>
              <a:gd name="connsiteY2" fmla="*/ 6714565 h 6714565"/>
              <a:gd name="connsiteX3" fmla="*/ 0 w 7355809"/>
              <a:gd name="connsiteY3" fmla="*/ 6714565 h 6714565"/>
              <a:gd name="connsiteX4" fmla="*/ 3495692 w 7355809"/>
              <a:gd name="connsiteY4" fmla="*/ 0 h 6714565"/>
              <a:gd name="connsiteX0" fmla="*/ 3495692 w 7369499"/>
              <a:gd name="connsiteY0" fmla="*/ 0 h 6714565"/>
              <a:gd name="connsiteX1" fmla="*/ 7355809 w 7369499"/>
              <a:gd name="connsiteY1" fmla="*/ 0 h 6714565"/>
              <a:gd name="connsiteX2" fmla="*/ 7369499 w 7369499"/>
              <a:gd name="connsiteY2" fmla="*/ 6714565 h 6714565"/>
              <a:gd name="connsiteX3" fmla="*/ 0 w 7369499"/>
              <a:gd name="connsiteY3" fmla="*/ 6714565 h 6714565"/>
              <a:gd name="connsiteX4" fmla="*/ 3495692 w 7369499"/>
              <a:gd name="connsiteY4" fmla="*/ 0 h 6714565"/>
              <a:gd name="connsiteX0" fmla="*/ 3495692 w 7357126"/>
              <a:gd name="connsiteY0" fmla="*/ 0 h 6714565"/>
              <a:gd name="connsiteX1" fmla="*/ 7355809 w 7357126"/>
              <a:gd name="connsiteY1" fmla="*/ 0 h 6714565"/>
              <a:gd name="connsiteX2" fmla="*/ 7355810 w 7357126"/>
              <a:gd name="connsiteY2" fmla="*/ 6714565 h 6714565"/>
              <a:gd name="connsiteX3" fmla="*/ 0 w 7357126"/>
              <a:gd name="connsiteY3" fmla="*/ 6714565 h 6714565"/>
              <a:gd name="connsiteX4" fmla="*/ 3495692 w 7357126"/>
              <a:gd name="connsiteY4" fmla="*/ 0 h 671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7126" h="6714565" fill="norm" stroke="1" extrusionOk="0">
                <a:moveTo>
                  <a:pt x="3495692" y="0"/>
                </a:moveTo>
                <a:lnTo>
                  <a:pt x="7355809" y="0"/>
                </a:lnTo>
                <a:cubicBezTo>
                  <a:pt x="7360372" y="2238188"/>
                  <a:pt x="7351247" y="4476377"/>
                  <a:pt x="7355810" y="6714565"/>
                </a:cubicBezTo>
                <a:lnTo>
                  <a:pt x="0" y="6714565"/>
                </a:lnTo>
                <a:lnTo>
                  <a:pt x="3495692" y="0"/>
                </a:lnTo>
                <a:close/>
              </a:path>
            </a:pathLst>
          </a:custGeom>
          <a:gradFill>
            <a:gsLst>
              <a:gs pos="26000">
                <a:schemeClr val="accent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endParaRPr lang="ru-RU"/>
          </a:p>
        </p:txBody>
      </p:sp>
      <p:sp>
        <p:nvSpPr>
          <p:cNvPr id="5" name="Объект 22" hidden="0"/>
          <p:cNvSpPr>
            <a:spLocks noGrp="1"/>
          </p:cNvSpPr>
          <p:nvPr isPhoto="0" userDrawn="0">
            <p:ph sz="quarter" idx="12" hasCustomPrompt="1"/>
          </p:nvPr>
        </p:nvSpPr>
        <p:spPr bwMode="auto">
          <a:xfrm>
            <a:off x="5809629" y="0"/>
            <a:ext cx="6382371" cy="68580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sz="800"/>
            </a:lvl1pPr>
          </a:lstStyle>
          <a:p>
            <a:pPr lvl="0">
              <a:defRPr/>
            </a:pPr>
            <a:r>
              <a:rPr lang="ru-RU"/>
              <a:t>объект</a:t>
            </a:r>
            <a:endParaRPr/>
          </a:p>
        </p:txBody>
      </p:sp>
      <p:sp>
        <p:nvSpPr>
          <p:cNvPr id="6" name="Заголовок 11" hidden="0"/>
          <p:cNvSpPr>
            <a:spLocks noGrp="1"/>
          </p:cNvSpPr>
          <p:nvPr isPhoto="0" userDrawn="0">
            <p:ph type="title" hasCustomPrompt="1"/>
          </p:nvPr>
        </p:nvSpPr>
        <p:spPr bwMode="auto">
          <a:xfrm>
            <a:off x="695400" y="301087"/>
            <a:ext cx="7657800" cy="1325559"/>
          </a:xfrm>
        </p:spPr>
        <p:txBody>
          <a:bodyPr>
            <a:normAutofit/>
          </a:bodyPr>
          <a:lstStyle>
            <a:lvl1pPr>
              <a:defRPr lang="ru-RU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7" name="Текст 24" hidden="0"/>
          <p:cNvSpPr>
            <a:spLocks noGrp="1"/>
          </p:cNvSpPr>
          <p:nvPr isPhoto="0" userDrawn="0">
            <p:ph type="body" sz="quarter" idx="13" hasCustomPrompt="1"/>
          </p:nvPr>
        </p:nvSpPr>
        <p:spPr bwMode="auto">
          <a:xfrm>
            <a:off x="695400" y="1738850"/>
            <a:ext cx="6973800" cy="3850390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</a:lstStyle>
          <a:p>
            <a:pPr lvl="0">
              <a:defRPr/>
            </a:pPr>
            <a:r>
              <a:rPr lang="ru-RU"/>
              <a:t>Заголовок второго уровня</a:t>
            </a:r>
            <a:endParaRPr/>
          </a:p>
          <a:p>
            <a:pPr lvl="1">
              <a:defRPr/>
            </a:pPr>
            <a:r>
              <a:rPr lang="ru-RU"/>
              <a:t>Основной текст</a:t>
            </a:r>
            <a:endParaRPr/>
          </a:p>
          <a:p>
            <a:pPr lvl="2">
              <a:defRPr/>
            </a:pPr>
            <a:r>
              <a:rPr lang="ru-RU"/>
              <a:t>Элемент списка</a:t>
            </a:r>
            <a:endParaRPr/>
          </a:p>
          <a:p>
            <a:pPr lvl="3">
              <a:defRPr/>
            </a:pPr>
            <a:r>
              <a:rPr lang="ru-RU"/>
              <a:t>Дополнительный текст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Слайд 2.1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5" hidden="0"/>
          <p:cNvPicPr>
            <a:picLocks noChangeAspect="1"/>
          </p:cNvPicPr>
          <p:nvPr isPhoto="0" userDrawn="1"/>
        </p:nvPicPr>
        <p:blipFill>
          <a:blip r:embed="rId2">
            <a:alphaModFix amt="60000"/>
          </a:blip>
          <a:srcRect l="0" t="5264" r="0" b="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Объект 22" hidden="0"/>
          <p:cNvSpPr>
            <a:spLocks noGrp="1"/>
          </p:cNvSpPr>
          <p:nvPr isPhoto="0" userDrawn="0">
            <p:ph sz="quarter" idx="12" hasCustomPrompt="1"/>
          </p:nvPr>
        </p:nvSpPr>
        <p:spPr bwMode="auto">
          <a:xfrm>
            <a:off x="5809629" y="0"/>
            <a:ext cx="6382371" cy="6858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>
              <a:defRPr/>
            </a:pPr>
            <a:r>
              <a:rPr lang="ru-RU"/>
              <a:t>объект</a:t>
            </a:r>
            <a:endParaRPr/>
          </a:p>
        </p:txBody>
      </p:sp>
      <p:sp>
        <p:nvSpPr>
          <p:cNvPr id="6" name="Заголовок 11" hidden="0"/>
          <p:cNvSpPr>
            <a:spLocks noGrp="1"/>
          </p:cNvSpPr>
          <p:nvPr isPhoto="0" userDrawn="0">
            <p:ph type="title" hasCustomPrompt="1"/>
          </p:nvPr>
        </p:nvSpPr>
        <p:spPr bwMode="auto">
          <a:xfrm>
            <a:off x="695400" y="229079"/>
            <a:ext cx="5114229" cy="1325559"/>
          </a:xfrm>
        </p:spPr>
        <p:txBody>
          <a:bodyPr>
            <a:normAutofit/>
          </a:bodyPr>
          <a:lstStyle>
            <a:lvl1pPr>
              <a:defRPr lang="ru-RU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7" name="Текст 24" hidden="0"/>
          <p:cNvSpPr>
            <a:spLocks noGrp="1"/>
          </p:cNvSpPr>
          <p:nvPr isPhoto="0" userDrawn="0">
            <p:ph type="body" sz="quarter" idx="13" hasCustomPrompt="1"/>
          </p:nvPr>
        </p:nvSpPr>
        <p:spPr bwMode="auto">
          <a:xfrm>
            <a:off x="695400" y="1666842"/>
            <a:ext cx="5114229" cy="3850390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</a:lstStyle>
          <a:p>
            <a:pPr lvl="0">
              <a:defRPr/>
            </a:pPr>
            <a:r>
              <a:rPr lang="ru-RU"/>
              <a:t>Заголовок второго уровня</a:t>
            </a:r>
            <a:endParaRPr/>
          </a:p>
          <a:p>
            <a:pPr lvl="1">
              <a:defRPr/>
            </a:pPr>
            <a:r>
              <a:rPr lang="ru-RU"/>
              <a:t>Основной текст</a:t>
            </a:r>
            <a:endParaRPr/>
          </a:p>
          <a:p>
            <a:pPr lvl="2">
              <a:defRPr/>
            </a:pPr>
            <a:r>
              <a:rPr lang="ru-RU"/>
              <a:t>Элемент списка</a:t>
            </a:r>
            <a:endParaRPr/>
          </a:p>
          <a:p>
            <a:pPr lvl="3">
              <a:defRPr/>
            </a:pPr>
            <a:r>
              <a:rPr lang="ru-RU"/>
              <a:t>Дополнительный текст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_Слайд 3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 hidden="0"/>
          <p:cNvPicPr>
            <a:picLocks noChangeAspect="1"/>
          </p:cNvPicPr>
          <p:nvPr isPhoto="0" userDrawn="1"/>
        </p:nvPicPr>
        <p:blipFill>
          <a:blip r:embed="rId2"/>
          <a:stretch/>
        </p:blipFill>
        <p:spPr bwMode="auto">
          <a:xfrm>
            <a:off x="0" y="-5366"/>
            <a:ext cx="12192000" cy="6868731"/>
          </a:xfrm>
          <a:prstGeom prst="rect">
            <a:avLst/>
          </a:prstGeom>
        </p:spPr>
      </p:pic>
      <p:sp>
        <p:nvSpPr>
          <p:cNvPr id="5" name="Заголовок 11" hidden="0"/>
          <p:cNvSpPr>
            <a:spLocks noGrp="1"/>
          </p:cNvSpPr>
          <p:nvPr isPhoto="0" userDrawn="1">
            <p:ph type="title" hasCustomPrompt="1"/>
          </p:nvPr>
        </p:nvSpPr>
        <p:spPr bwMode="auto">
          <a:xfrm>
            <a:off x="695400" y="325041"/>
            <a:ext cx="11017224" cy="1325559"/>
          </a:xfrm>
        </p:spPr>
        <p:txBody>
          <a:bodyPr>
            <a:normAutofit/>
          </a:bodyPr>
          <a:lstStyle>
            <a:lvl1pPr algn="ctr">
              <a:defRPr lang="ru-RU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2_Слайд 3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1" hidden="0"/>
          <p:cNvSpPr>
            <a:spLocks noGrp="1"/>
          </p:cNvSpPr>
          <p:nvPr isPhoto="0" userDrawn="1">
            <p:ph type="title" hasCustomPrompt="1"/>
          </p:nvPr>
        </p:nvSpPr>
        <p:spPr bwMode="auto">
          <a:xfrm>
            <a:off x="695400" y="325041"/>
            <a:ext cx="11017224" cy="1325559"/>
          </a:xfrm>
        </p:spPr>
        <p:txBody>
          <a:bodyPr>
            <a:normAutofit/>
          </a:bodyPr>
          <a:lstStyle>
            <a:lvl1pPr algn="ctr"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Слайд 3 - x6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 hidden="0"/>
          <p:cNvPicPr>
            <a:picLocks noChangeAspect="1"/>
          </p:cNvPicPr>
          <p:nvPr isPhoto="0" userDrawn="1"/>
        </p:nvPicPr>
        <p:blipFill>
          <a:blip r:embed="rId2"/>
          <a:stretch/>
        </p:blipFill>
        <p:spPr bwMode="auto">
          <a:xfrm>
            <a:off x="0" y="-5366"/>
            <a:ext cx="12192000" cy="6868731"/>
          </a:xfrm>
          <a:prstGeom prst="rect">
            <a:avLst/>
          </a:prstGeom>
        </p:spPr>
      </p:pic>
      <p:sp>
        <p:nvSpPr>
          <p:cNvPr id="5" name="Прямоугольник 7" hidden="0"/>
          <p:cNvSpPr/>
          <p:nvPr isPhoto="0" userDrawn="0"/>
        </p:nvSpPr>
        <p:spPr bwMode="auto">
          <a:xfrm>
            <a:off x="1040413" y="1772816"/>
            <a:ext cx="3364041" cy="23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Заголовок 11" hidden="0"/>
          <p:cNvSpPr>
            <a:spLocks noGrp="1"/>
          </p:cNvSpPr>
          <p:nvPr isPhoto="0" userDrawn="1">
            <p:ph type="title" hasCustomPrompt="1"/>
          </p:nvPr>
        </p:nvSpPr>
        <p:spPr bwMode="auto">
          <a:xfrm>
            <a:off x="695400" y="325041"/>
            <a:ext cx="11017224" cy="1325559"/>
          </a:xfrm>
        </p:spPr>
        <p:txBody>
          <a:bodyPr>
            <a:normAutofit/>
          </a:bodyPr>
          <a:lstStyle>
            <a:lvl1pPr algn="ctr">
              <a:defRPr lang="ru-RU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7" name="Рисунок 33" hidden="0"/>
          <p:cNvSpPr>
            <a:spLocks noGrp="1"/>
          </p:cNvSpPr>
          <p:nvPr isPhoto="0" userDrawn="1">
            <p:ph type="pic" sz="quarter" idx="10" hasCustomPrompt="1"/>
          </p:nvPr>
        </p:nvSpPr>
        <p:spPr bwMode="auto">
          <a:xfrm>
            <a:off x="2141953" y="1916832"/>
            <a:ext cx="1160960" cy="1047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иконка</a:t>
            </a:r>
            <a:endParaRPr/>
          </a:p>
        </p:txBody>
      </p:sp>
      <p:sp>
        <p:nvSpPr>
          <p:cNvPr id="8" name="Текст 37" hidden="0"/>
          <p:cNvSpPr>
            <a:spLocks noGrp="1"/>
          </p:cNvSpPr>
          <p:nvPr isPhoto="0" userDrawn="1">
            <p:ph type="body" sz="quarter" idx="11" hasCustomPrompt="0"/>
          </p:nvPr>
        </p:nvSpPr>
        <p:spPr bwMode="auto">
          <a:xfrm>
            <a:off x="1213515" y="2964581"/>
            <a:ext cx="3017837" cy="1062852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  <p:sp>
        <p:nvSpPr>
          <p:cNvPr id="9" name="Прямоугольник 38" hidden="0"/>
          <p:cNvSpPr/>
          <p:nvPr isPhoto="0" userDrawn="1"/>
        </p:nvSpPr>
        <p:spPr bwMode="auto">
          <a:xfrm>
            <a:off x="4418157" y="1772545"/>
            <a:ext cx="3364041" cy="23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Рисунок 33" hidden="0"/>
          <p:cNvSpPr>
            <a:spLocks noGrp="1"/>
          </p:cNvSpPr>
          <p:nvPr isPhoto="0" userDrawn="0">
            <p:ph type="pic" sz="quarter" idx="12" hasCustomPrompt="1"/>
          </p:nvPr>
        </p:nvSpPr>
        <p:spPr bwMode="auto">
          <a:xfrm>
            <a:off x="5516461" y="1916561"/>
            <a:ext cx="1160960" cy="1047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иконка</a:t>
            </a:r>
            <a:endParaRPr/>
          </a:p>
        </p:txBody>
      </p:sp>
      <p:sp>
        <p:nvSpPr>
          <p:cNvPr id="11" name="Текст 37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4588023" y="2964310"/>
            <a:ext cx="3017837" cy="1062852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  <p:sp>
        <p:nvSpPr>
          <p:cNvPr id="12" name="Прямоугольник 41" hidden="0"/>
          <p:cNvSpPr/>
          <p:nvPr isPhoto="0" userDrawn="1"/>
        </p:nvSpPr>
        <p:spPr bwMode="auto">
          <a:xfrm>
            <a:off x="7790877" y="1772274"/>
            <a:ext cx="3364041" cy="23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Рисунок 33" hidden="0"/>
          <p:cNvSpPr>
            <a:spLocks noGrp="1"/>
          </p:cNvSpPr>
          <p:nvPr isPhoto="0" userDrawn="0">
            <p:ph type="pic" sz="quarter" idx="14" hasCustomPrompt="1"/>
          </p:nvPr>
        </p:nvSpPr>
        <p:spPr bwMode="auto">
          <a:xfrm>
            <a:off x="8892417" y="1916290"/>
            <a:ext cx="1160960" cy="1047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иконка</a:t>
            </a:r>
            <a:endParaRPr/>
          </a:p>
        </p:txBody>
      </p:sp>
      <p:sp>
        <p:nvSpPr>
          <p:cNvPr id="14" name="Текст 37" hidden="0"/>
          <p:cNvSpPr>
            <a:spLocks noGrp="1"/>
          </p:cNvSpPr>
          <p:nvPr isPhoto="0" userDrawn="0">
            <p:ph type="body" sz="quarter" idx="15" hasCustomPrompt="0"/>
          </p:nvPr>
        </p:nvSpPr>
        <p:spPr bwMode="auto">
          <a:xfrm>
            <a:off x="7963979" y="2964039"/>
            <a:ext cx="3017837" cy="1062852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  <p:sp>
        <p:nvSpPr>
          <p:cNvPr id="15" name="Прямоугольник 44" hidden="0"/>
          <p:cNvSpPr/>
          <p:nvPr isPhoto="0" userDrawn="1"/>
        </p:nvSpPr>
        <p:spPr bwMode="auto">
          <a:xfrm>
            <a:off x="1040413" y="4119203"/>
            <a:ext cx="3364041" cy="23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Рисунок 33" hidden="0"/>
          <p:cNvSpPr>
            <a:spLocks noGrp="1"/>
          </p:cNvSpPr>
          <p:nvPr isPhoto="0" userDrawn="0">
            <p:ph type="pic" sz="quarter" idx="16" hasCustomPrompt="1"/>
          </p:nvPr>
        </p:nvSpPr>
        <p:spPr bwMode="auto">
          <a:xfrm>
            <a:off x="2141953" y="4263219"/>
            <a:ext cx="1160960" cy="1047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иконка</a:t>
            </a:r>
            <a:endParaRPr/>
          </a:p>
        </p:txBody>
      </p:sp>
      <p:sp>
        <p:nvSpPr>
          <p:cNvPr id="17" name="Текст 37" hidden="0"/>
          <p:cNvSpPr>
            <a:spLocks noGrp="1"/>
          </p:cNvSpPr>
          <p:nvPr isPhoto="0" userDrawn="0">
            <p:ph type="body" sz="quarter" idx="17" hasCustomPrompt="0"/>
          </p:nvPr>
        </p:nvSpPr>
        <p:spPr bwMode="auto">
          <a:xfrm>
            <a:off x="1213515" y="5310968"/>
            <a:ext cx="3017837" cy="1062852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  <p:sp>
        <p:nvSpPr>
          <p:cNvPr id="18" name="Прямоугольник 47" hidden="0"/>
          <p:cNvSpPr/>
          <p:nvPr isPhoto="0" userDrawn="1"/>
        </p:nvSpPr>
        <p:spPr bwMode="auto">
          <a:xfrm>
            <a:off x="4418157" y="4118932"/>
            <a:ext cx="3364041" cy="23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Рисунок 33" hidden="0"/>
          <p:cNvSpPr>
            <a:spLocks noGrp="1"/>
          </p:cNvSpPr>
          <p:nvPr isPhoto="0" userDrawn="0">
            <p:ph type="pic" sz="quarter" idx="18" hasCustomPrompt="1"/>
          </p:nvPr>
        </p:nvSpPr>
        <p:spPr bwMode="auto">
          <a:xfrm>
            <a:off x="5516461" y="4262948"/>
            <a:ext cx="1160960" cy="1047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иконка</a:t>
            </a:r>
            <a:endParaRPr/>
          </a:p>
        </p:txBody>
      </p:sp>
      <p:sp>
        <p:nvSpPr>
          <p:cNvPr id="20" name="Текст 37" hidden="0"/>
          <p:cNvSpPr>
            <a:spLocks noGrp="1"/>
          </p:cNvSpPr>
          <p:nvPr isPhoto="0" userDrawn="0">
            <p:ph type="body" sz="quarter" idx="19" hasCustomPrompt="0"/>
          </p:nvPr>
        </p:nvSpPr>
        <p:spPr bwMode="auto">
          <a:xfrm>
            <a:off x="4588023" y="5310697"/>
            <a:ext cx="3017837" cy="1062852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  <p:sp>
        <p:nvSpPr>
          <p:cNvPr id="21" name="Прямоугольник 50" hidden="0"/>
          <p:cNvSpPr/>
          <p:nvPr isPhoto="0" userDrawn="1"/>
        </p:nvSpPr>
        <p:spPr bwMode="auto">
          <a:xfrm>
            <a:off x="7792142" y="4118661"/>
            <a:ext cx="3364041" cy="23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Рисунок 33" hidden="0"/>
          <p:cNvSpPr>
            <a:spLocks noGrp="1"/>
          </p:cNvSpPr>
          <p:nvPr isPhoto="0" userDrawn="0">
            <p:ph type="pic" sz="quarter" idx="20" hasCustomPrompt="1"/>
          </p:nvPr>
        </p:nvSpPr>
        <p:spPr bwMode="auto">
          <a:xfrm>
            <a:off x="8893682" y="4262677"/>
            <a:ext cx="1160960" cy="1047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иконка</a:t>
            </a:r>
            <a:endParaRPr/>
          </a:p>
        </p:txBody>
      </p:sp>
      <p:sp>
        <p:nvSpPr>
          <p:cNvPr id="23" name="Текст 37" hidden="0"/>
          <p:cNvSpPr>
            <a:spLocks noGrp="1"/>
          </p:cNvSpPr>
          <p:nvPr isPhoto="0" userDrawn="0">
            <p:ph type="body" sz="quarter" idx="21" hasCustomPrompt="0"/>
          </p:nvPr>
        </p:nvSpPr>
        <p:spPr bwMode="auto">
          <a:xfrm>
            <a:off x="7965244" y="5310426"/>
            <a:ext cx="3017837" cy="1062852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Слайд 3 - x5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9" hidden="0"/>
          <p:cNvPicPr>
            <a:picLocks noChangeAspect="1"/>
          </p:cNvPicPr>
          <p:nvPr isPhoto="0" userDrawn="1"/>
        </p:nvPicPr>
        <p:blipFill>
          <a:blip r:embed="rId2"/>
          <a:stretch/>
        </p:blipFill>
        <p:spPr bwMode="auto">
          <a:xfrm>
            <a:off x="0" y="-5366"/>
            <a:ext cx="12192000" cy="6868731"/>
          </a:xfrm>
          <a:prstGeom prst="rect">
            <a:avLst/>
          </a:prstGeom>
        </p:spPr>
      </p:pic>
      <p:sp>
        <p:nvSpPr>
          <p:cNvPr id="5" name="Прямоугольник 7" hidden="0"/>
          <p:cNvSpPr/>
          <p:nvPr isPhoto="0" userDrawn="0"/>
        </p:nvSpPr>
        <p:spPr bwMode="auto">
          <a:xfrm>
            <a:off x="1040413" y="1772816"/>
            <a:ext cx="3364041" cy="23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Заголовок 11" hidden="0"/>
          <p:cNvSpPr>
            <a:spLocks noGrp="1"/>
          </p:cNvSpPr>
          <p:nvPr isPhoto="0" userDrawn="1">
            <p:ph type="title" hasCustomPrompt="1"/>
          </p:nvPr>
        </p:nvSpPr>
        <p:spPr bwMode="auto">
          <a:xfrm>
            <a:off x="695400" y="325041"/>
            <a:ext cx="11017224" cy="1325559"/>
          </a:xfrm>
        </p:spPr>
        <p:txBody>
          <a:bodyPr>
            <a:normAutofit/>
          </a:bodyPr>
          <a:lstStyle>
            <a:lvl1pPr algn="ctr">
              <a:defRPr lang="ru-RU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7" name="Рисунок 33" hidden="0"/>
          <p:cNvSpPr>
            <a:spLocks noGrp="1"/>
          </p:cNvSpPr>
          <p:nvPr isPhoto="0" userDrawn="1">
            <p:ph type="pic" sz="quarter" idx="10" hasCustomPrompt="0"/>
          </p:nvPr>
        </p:nvSpPr>
        <p:spPr bwMode="auto">
          <a:xfrm>
            <a:off x="2141953" y="1916832"/>
            <a:ext cx="1160960" cy="1047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8" name="Текст 37" hidden="0"/>
          <p:cNvSpPr>
            <a:spLocks noGrp="1"/>
          </p:cNvSpPr>
          <p:nvPr isPhoto="0" userDrawn="1">
            <p:ph type="body" sz="quarter" idx="11" hasCustomPrompt="0"/>
          </p:nvPr>
        </p:nvSpPr>
        <p:spPr bwMode="auto">
          <a:xfrm>
            <a:off x="1213515" y="2964581"/>
            <a:ext cx="3017837" cy="1062852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  <p:sp>
        <p:nvSpPr>
          <p:cNvPr id="9" name="Прямоугольник 38" hidden="0"/>
          <p:cNvSpPr/>
          <p:nvPr isPhoto="0" userDrawn="1"/>
        </p:nvSpPr>
        <p:spPr bwMode="auto">
          <a:xfrm>
            <a:off x="4418157" y="1772545"/>
            <a:ext cx="3364041" cy="23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Рисунок 33" hidden="0"/>
          <p:cNvSpPr>
            <a:spLocks noGrp="1"/>
          </p:cNvSpPr>
          <p:nvPr isPhoto="0" userDrawn="0">
            <p:ph type="pic" sz="quarter" idx="12" hasCustomPrompt="0"/>
          </p:nvPr>
        </p:nvSpPr>
        <p:spPr bwMode="auto">
          <a:xfrm>
            <a:off x="5516461" y="1916561"/>
            <a:ext cx="1160960" cy="1047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1" name="Текст 37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4588023" y="2964310"/>
            <a:ext cx="3017837" cy="1062852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  <p:sp>
        <p:nvSpPr>
          <p:cNvPr id="12" name="Прямоугольник 41" hidden="0"/>
          <p:cNvSpPr/>
          <p:nvPr isPhoto="0" userDrawn="1"/>
        </p:nvSpPr>
        <p:spPr bwMode="auto">
          <a:xfrm>
            <a:off x="7790877" y="1772274"/>
            <a:ext cx="3364041" cy="23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Рисунок 33" hidden="0"/>
          <p:cNvSpPr>
            <a:spLocks noGrp="1"/>
          </p:cNvSpPr>
          <p:nvPr isPhoto="0" userDrawn="0">
            <p:ph type="pic" sz="quarter" idx="14" hasCustomPrompt="0"/>
          </p:nvPr>
        </p:nvSpPr>
        <p:spPr bwMode="auto">
          <a:xfrm>
            <a:off x="8892417" y="1916290"/>
            <a:ext cx="1160960" cy="1047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4" name="Текст 37" hidden="0"/>
          <p:cNvSpPr>
            <a:spLocks noGrp="1"/>
          </p:cNvSpPr>
          <p:nvPr isPhoto="0" userDrawn="0">
            <p:ph type="body" sz="quarter" idx="15" hasCustomPrompt="0"/>
          </p:nvPr>
        </p:nvSpPr>
        <p:spPr bwMode="auto">
          <a:xfrm>
            <a:off x="7963979" y="2964039"/>
            <a:ext cx="3017837" cy="1062852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  <p:sp>
        <p:nvSpPr>
          <p:cNvPr id="15" name="Прямоугольник 44" hidden="0"/>
          <p:cNvSpPr/>
          <p:nvPr isPhoto="0" userDrawn="1"/>
        </p:nvSpPr>
        <p:spPr bwMode="auto">
          <a:xfrm>
            <a:off x="1040413" y="4119203"/>
            <a:ext cx="5040000" cy="23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Рисунок 33" hidden="0"/>
          <p:cNvSpPr>
            <a:spLocks noGrp="1"/>
          </p:cNvSpPr>
          <p:nvPr isPhoto="0" userDrawn="0">
            <p:ph type="pic" sz="quarter" idx="16" hasCustomPrompt="0"/>
          </p:nvPr>
        </p:nvSpPr>
        <p:spPr bwMode="auto">
          <a:xfrm>
            <a:off x="2979932" y="4263219"/>
            <a:ext cx="1160960" cy="1047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7" name="Текст 37" hidden="0"/>
          <p:cNvSpPr>
            <a:spLocks noGrp="1"/>
          </p:cNvSpPr>
          <p:nvPr isPhoto="0" userDrawn="0">
            <p:ph type="body" sz="quarter" idx="17" hasCustomPrompt="0"/>
          </p:nvPr>
        </p:nvSpPr>
        <p:spPr bwMode="auto">
          <a:xfrm>
            <a:off x="1581601" y="5310968"/>
            <a:ext cx="3957626" cy="1062852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  <p:sp>
        <p:nvSpPr>
          <p:cNvPr id="18" name="Прямоугольник 47" hidden="0"/>
          <p:cNvSpPr/>
          <p:nvPr isPhoto="0" userDrawn="1"/>
        </p:nvSpPr>
        <p:spPr bwMode="auto">
          <a:xfrm>
            <a:off x="6096001" y="4118932"/>
            <a:ext cx="5058918" cy="23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Рисунок 33" hidden="0"/>
          <p:cNvSpPr>
            <a:spLocks noGrp="1"/>
          </p:cNvSpPr>
          <p:nvPr isPhoto="0" userDrawn="0">
            <p:ph type="pic" sz="quarter" idx="18" hasCustomPrompt="0"/>
          </p:nvPr>
        </p:nvSpPr>
        <p:spPr bwMode="auto">
          <a:xfrm>
            <a:off x="8044980" y="4262948"/>
            <a:ext cx="1160960" cy="1047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0" name="Текст 37" hidden="0"/>
          <p:cNvSpPr>
            <a:spLocks noGrp="1"/>
          </p:cNvSpPr>
          <p:nvPr isPhoto="0" userDrawn="0">
            <p:ph type="body" sz="quarter" idx="19" hasCustomPrompt="0"/>
          </p:nvPr>
        </p:nvSpPr>
        <p:spPr bwMode="auto">
          <a:xfrm>
            <a:off x="6621602" y="5310697"/>
            <a:ext cx="4007718" cy="1062852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Слайд 3 - x4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6" hidden="0"/>
          <p:cNvPicPr>
            <a:picLocks noChangeAspect="1"/>
          </p:cNvPicPr>
          <p:nvPr isPhoto="0" userDrawn="1"/>
        </p:nvPicPr>
        <p:blipFill>
          <a:blip r:embed="rId2"/>
          <a:stretch/>
        </p:blipFill>
        <p:spPr bwMode="auto">
          <a:xfrm>
            <a:off x="0" y="-5366"/>
            <a:ext cx="12192000" cy="6868731"/>
          </a:xfrm>
          <a:prstGeom prst="rect">
            <a:avLst/>
          </a:prstGeom>
        </p:spPr>
      </p:pic>
      <p:sp>
        <p:nvSpPr>
          <p:cNvPr id="5" name="Заголовок 11" hidden="0"/>
          <p:cNvSpPr>
            <a:spLocks noGrp="1"/>
          </p:cNvSpPr>
          <p:nvPr isPhoto="0" userDrawn="1">
            <p:ph type="title" hasCustomPrompt="1"/>
          </p:nvPr>
        </p:nvSpPr>
        <p:spPr bwMode="auto">
          <a:xfrm>
            <a:off x="695400" y="325041"/>
            <a:ext cx="11017224" cy="1325559"/>
          </a:xfrm>
        </p:spPr>
        <p:txBody>
          <a:bodyPr>
            <a:normAutofit/>
          </a:bodyPr>
          <a:lstStyle>
            <a:lvl1pPr algn="ctr">
              <a:defRPr lang="ru-RU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6" name="Прямоугольник 44" hidden="0"/>
          <p:cNvSpPr/>
          <p:nvPr isPhoto="0" userDrawn="1"/>
        </p:nvSpPr>
        <p:spPr bwMode="auto">
          <a:xfrm>
            <a:off x="1040413" y="4119203"/>
            <a:ext cx="5040000" cy="23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Рисунок 33" hidden="0"/>
          <p:cNvSpPr>
            <a:spLocks noGrp="1"/>
          </p:cNvSpPr>
          <p:nvPr isPhoto="0" userDrawn="0">
            <p:ph type="pic" sz="quarter" idx="16" hasCustomPrompt="0"/>
          </p:nvPr>
        </p:nvSpPr>
        <p:spPr bwMode="auto">
          <a:xfrm>
            <a:off x="2979932" y="4263219"/>
            <a:ext cx="1160960" cy="1047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8" name="Текст 37" hidden="0"/>
          <p:cNvSpPr>
            <a:spLocks noGrp="1"/>
          </p:cNvSpPr>
          <p:nvPr isPhoto="0" userDrawn="0">
            <p:ph type="body" sz="quarter" idx="17" hasCustomPrompt="0"/>
          </p:nvPr>
        </p:nvSpPr>
        <p:spPr bwMode="auto">
          <a:xfrm>
            <a:off x="1308001" y="5310968"/>
            <a:ext cx="4504826" cy="1062852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  <p:sp>
        <p:nvSpPr>
          <p:cNvPr id="9" name="Прямоугольник 47" hidden="0"/>
          <p:cNvSpPr/>
          <p:nvPr isPhoto="0" userDrawn="1"/>
        </p:nvSpPr>
        <p:spPr bwMode="auto">
          <a:xfrm>
            <a:off x="6096001" y="4118932"/>
            <a:ext cx="5058918" cy="23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Рисунок 33" hidden="0"/>
          <p:cNvSpPr>
            <a:spLocks noGrp="1"/>
          </p:cNvSpPr>
          <p:nvPr isPhoto="0" userDrawn="0">
            <p:ph type="pic" sz="quarter" idx="18" hasCustomPrompt="0"/>
          </p:nvPr>
        </p:nvSpPr>
        <p:spPr bwMode="auto">
          <a:xfrm>
            <a:off x="8044980" y="4262948"/>
            <a:ext cx="1160960" cy="1047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1" name="Текст 37" hidden="0"/>
          <p:cNvSpPr>
            <a:spLocks noGrp="1"/>
          </p:cNvSpPr>
          <p:nvPr isPhoto="0" userDrawn="0">
            <p:ph type="body" sz="quarter" idx="19" hasCustomPrompt="0"/>
          </p:nvPr>
        </p:nvSpPr>
        <p:spPr bwMode="auto">
          <a:xfrm>
            <a:off x="6348002" y="5310697"/>
            <a:ext cx="4554918" cy="1062852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  <p:sp>
        <p:nvSpPr>
          <p:cNvPr id="12" name="Прямоугольник 17" hidden="0"/>
          <p:cNvSpPr/>
          <p:nvPr isPhoto="0" userDrawn="1"/>
        </p:nvSpPr>
        <p:spPr bwMode="auto">
          <a:xfrm>
            <a:off x="1040413" y="1772274"/>
            <a:ext cx="5040000" cy="23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Рисунок 33" hidden="0"/>
          <p:cNvSpPr>
            <a:spLocks noGrp="1"/>
          </p:cNvSpPr>
          <p:nvPr isPhoto="0" userDrawn="0">
            <p:ph type="pic" sz="quarter" idx="20" hasCustomPrompt="0"/>
          </p:nvPr>
        </p:nvSpPr>
        <p:spPr bwMode="auto">
          <a:xfrm>
            <a:off x="2979932" y="1916290"/>
            <a:ext cx="1160960" cy="1047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4" name="Текст 37" hidden="0"/>
          <p:cNvSpPr>
            <a:spLocks noGrp="1"/>
          </p:cNvSpPr>
          <p:nvPr isPhoto="0" userDrawn="0">
            <p:ph type="body" sz="quarter" idx="21" hasCustomPrompt="0"/>
          </p:nvPr>
        </p:nvSpPr>
        <p:spPr bwMode="auto">
          <a:xfrm>
            <a:off x="1308001" y="2964039"/>
            <a:ext cx="4504826" cy="1062852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  <p:sp>
        <p:nvSpPr>
          <p:cNvPr id="15" name="Прямоугольник 20" hidden="0"/>
          <p:cNvSpPr/>
          <p:nvPr isPhoto="0" userDrawn="1"/>
        </p:nvSpPr>
        <p:spPr bwMode="auto">
          <a:xfrm>
            <a:off x="6096001" y="1772003"/>
            <a:ext cx="5058918" cy="23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Рисунок 33" hidden="0"/>
          <p:cNvSpPr>
            <a:spLocks noGrp="1"/>
          </p:cNvSpPr>
          <p:nvPr isPhoto="0" userDrawn="0">
            <p:ph type="pic" sz="quarter" idx="22" hasCustomPrompt="0"/>
          </p:nvPr>
        </p:nvSpPr>
        <p:spPr bwMode="auto">
          <a:xfrm>
            <a:off x="8044980" y="1916019"/>
            <a:ext cx="1160960" cy="1047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7" name="Текст 37" hidden="0"/>
          <p:cNvSpPr>
            <a:spLocks noGrp="1"/>
          </p:cNvSpPr>
          <p:nvPr isPhoto="0" userDrawn="0">
            <p:ph type="body" sz="quarter" idx="23" hasCustomPrompt="0"/>
          </p:nvPr>
        </p:nvSpPr>
        <p:spPr bwMode="auto">
          <a:xfrm>
            <a:off x="6348002" y="2963768"/>
            <a:ext cx="4554918" cy="1062852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Слайд 3 - x3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3" hidden="0"/>
          <p:cNvPicPr>
            <a:picLocks noChangeAspect="1"/>
          </p:cNvPicPr>
          <p:nvPr isPhoto="0" userDrawn="1"/>
        </p:nvPicPr>
        <p:blipFill>
          <a:blip r:embed="rId2"/>
          <a:stretch/>
        </p:blipFill>
        <p:spPr bwMode="auto">
          <a:xfrm>
            <a:off x="0" y="-5366"/>
            <a:ext cx="12192000" cy="6868731"/>
          </a:xfrm>
          <a:prstGeom prst="rect">
            <a:avLst/>
          </a:prstGeom>
        </p:spPr>
      </p:pic>
      <p:sp>
        <p:nvSpPr>
          <p:cNvPr id="5" name="Прямоугольник 7" hidden="0"/>
          <p:cNvSpPr/>
          <p:nvPr isPhoto="0" userDrawn="0"/>
        </p:nvSpPr>
        <p:spPr bwMode="auto">
          <a:xfrm>
            <a:off x="1040413" y="1772816"/>
            <a:ext cx="3364041" cy="4682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Заголовок 11" hidden="0"/>
          <p:cNvSpPr>
            <a:spLocks noGrp="1"/>
          </p:cNvSpPr>
          <p:nvPr isPhoto="0" userDrawn="1">
            <p:ph type="title" hasCustomPrompt="1"/>
          </p:nvPr>
        </p:nvSpPr>
        <p:spPr bwMode="auto">
          <a:xfrm>
            <a:off x="695400" y="325041"/>
            <a:ext cx="11017224" cy="1325559"/>
          </a:xfrm>
        </p:spPr>
        <p:txBody>
          <a:bodyPr>
            <a:normAutofit/>
          </a:bodyPr>
          <a:lstStyle>
            <a:lvl1pPr algn="ctr">
              <a:defRPr lang="ru-RU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7" name="Рисунок 33" hidden="0"/>
          <p:cNvSpPr>
            <a:spLocks noGrp="1"/>
          </p:cNvSpPr>
          <p:nvPr isPhoto="0" userDrawn="1">
            <p:ph type="pic" sz="quarter" idx="10" hasCustomPrompt="0"/>
          </p:nvPr>
        </p:nvSpPr>
        <p:spPr bwMode="auto">
          <a:xfrm>
            <a:off x="2141953" y="2791650"/>
            <a:ext cx="1160960" cy="1047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8" name="Текст 37" hidden="0"/>
          <p:cNvSpPr>
            <a:spLocks noGrp="1"/>
          </p:cNvSpPr>
          <p:nvPr isPhoto="0" userDrawn="1">
            <p:ph type="body" sz="quarter" idx="11" hasCustomPrompt="0"/>
          </p:nvPr>
        </p:nvSpPr>
        <p:spPr bwMode="auto">
          <a:xfrm>
            <a:off x="1213515" y="4044600"/>
            <a:ext cx="3017837" cy="1915742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  <p:sp>
        <p:nvSpPr>
          <p:cNvPr id="9" name="Прямоугольник 38" hidden="0"/>
          <p:cNvSpPr/>
          <p:nvPr isPhoto="0" userDrawn="1"/>
        </p:nvSpPr>
        <p:spPr bwMode="auto">
          <a:xfrm>
            <a:off x="4418157" y="1772545"/>
            <a:ext cx="3364041" cy="4682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Рисунок 33" hidden="0"/>
          <p:cNvSpPr>
            <a:spLocks noGrp="1"/>
          </p:cNvSpPr>
          <p:nvPr isPhoto="0" userDrawn="0">
            <p:ph type="pic" sz="quarter" idx="12" hasCustomPrompt="0"/>
          </p:nvPr>
        </p:nvSpPr>
        <p:spPr bwMode="auto">
          <a:xfrm>
            <a:off x="5516461" y="2791379"/>
            <a:ext cx="1160960" cy="1047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1" name="Текст 37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4588023" y="4044329"/>
            <a:ext cx="3017837" cy="1915742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  <p:sp>
        <p:nvSpPr>
          <p:cNvPr id="12" name="Прямоугольник 41" hidden="0"/>
          <p:cNvSpPr/>
          <p:nvPr isPhoto="0" userDrawn="1"/>
        </p:nvSpPr>
        <p:spPr bwMode="auto">
          <a:xfrm>
            <a:off x="7790877" y="1772274"/>
            <a:ext cx="3364041" cy="4682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Рисунок 33" hidden="0"/>
          <p:cNvSpPr>
            <a:spLocks noGrp="1"/>
          </p:cNvSpPr>
          <p:nvPr isPhoto="0" userDrawn="0">
            <p:ph type="pic" sz="quarter" idx="14" hasCustomPrompt="0"/>
          </p:nvPr>
        </p:nvSpPr>
        <p:spPr bwMode="auto">
          <a:xfrm>
            <a:off x="8892417" y="2791108"/>
            <a:ext cx="1160960" cy="1047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4" name="Текст 37" hidden="0"/>
          <p:cNvSpPr>
            <a:spLocks noGrp="1"/>
          </p:cNvSpPr>
          <p:nvPr isPhoto="0" userDrawn="0">
            <p:ph type="body" sz="quarter" idx="15" hasCustomPrompt="0"/>
          </p:nvPr>
        </p:nvSpPr>
        <p:spPr bwMode="auto">
          <a:xfrm>
            <a:off x="7963979" y="4044058"/>
            <a:ext cx="3017837" cy="1915742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Слайд 3 - x1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7" hidden="0"/>
          <p:cNvPicPr>
            <a:picLocks noChangeAspect="1"/>
          </p:cNvPicPr>
          <p:nvPr isPhoto="0" userDrawn="1"/>
        </p:nvPicPr>
        <p:blipFill>
          <a:blip r:embed="rId2"/>
          <a:stretch/>
        </p:blipFill>
        <p:spPr bwMode="auto">
          <a:xfrm>
            <a:off x="0" y="-5366"/>
            <a:ext cx="12192000" cy="6868731"/>
          </a:xfrm>
          <a:prstGeom prst="rect">
            <a:avLst/>
          </a:prstGeom>
        </p:spPr>
      </p:pic>
      <p:sp>
        <p:nvSpPr>
          <p:cNvPr id="5" name="Прямоугольник 7" hidden="0"/>
          <p:cNvSpPr/>
          <p:nvPr isPhoto="0" userDrawn="0"/>
        </p:nvSpPr>
        <p:spPr bwMode="auto">
          <a:xfrm>
            <a:off x="1040413" y="1772816"/>
            <a:ext cx="10114505" cy="4682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Заголовок 11" hidden="0"/>
          <p:cNvSpPr>
            <a:spLocks noGrp="1"/>
          </p:cNvSpPr>
          <p:nvPr isPhoto="0" userDrawn="1">
            <p:ph type="title" hasCustomPrompt="1"/>
          </p:nvPr>
        </p:nvSpPr>
        <p:spPr bwMode="auto">
          <a:xfrm>
            <a:off x="695400" y="325041"/>
            <a:ext cx="11017224" cy="1325559"/>
          </a:xfrm>
        </p:spPr>
        <p:txBody>
          <a:bodyPr>
            <a:normAutofit/>
          </a:bodyPr>
          <a:lstStyle>
            <a:lvl1pPr algn="ctr">
              <a:defRPr lang="ru-RU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7" name="Текст 37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1583483" y="5207400"/>
            <a:ext cx="9026918" cy="1047750"/>
          </a:xfrm>
        </p:spPr>
        <p:txBody>
          <a:bodyPr/>
          <a:lstStyle>
            <a:lvl1pPr algn="ctr">
              <a:spcAft>
                <a:spcPts val="0"/>
              </a:spcAft>
              <a:defRPr sz="1500" cap="none"/>
            </a:lvl1pPr>
            <a:lvl2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</p:txBody>
      </p:sp>
      <p:sp>
        <p:nvSpPr>
          <p:cNvPr id="8" name="Объект 2" hidden="0"/>
          <p:cNvSpPr>
            <a:spLocks noGrp="1"/>
          </p:cNvSpPr>
          <p:nvPr isPhoto="0" userDrawn="0">
            <p:ph sz="quarter" idx="14" hasCustomPrompt="0"/>
          </p:nvPr>
        </p:nvSpPr>
        <p:spPr bwMode="auto">
          <a:xfrm>
            <a:off x="1583483" y="1992600"/>
            <a:ext cx="9026917" cy="309258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3_Обложка">
    <p:bg>
      <p:bgPr shadeToTitle="0">
        <a:solidFill>
          <a:srgbClr val="F8F8F8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 hidden="0"/>
          <p:cNvPicPr>
            <a:picLocks noChangeAspect="1"/>
          </p:cNvPicPr>
          <p:nvPr isPhoto="0" userDrawn="1"/>
        </p:nvPicPr>
        <p:blipFill>
          <a:blip r:embed="rId2"/>
          <a:srcRect l="157" t="0" r="23569" b="2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1" hidden="0"/>
          <p:cNvPicPr>
            <a:picLocks noChangeAspect="1"/>
          </p:cNvPicPr>
          <p:nvPr isPhoto="0" userDrawn="1"/>
        </p:nvPicPr>
        <p:blipFill>
          <a:blip r:embed="rId3"/>
          <a:stretch/>
        </p:blipFill>
        <p:spPr bwMode="auto">
          <a:xfrm>
            <a:off x="983432" y="764704"/>
            <a:ext cx="2651118" cy="1325559"/>
          </a:xfrm>
          <a:prstGeom prst="rect">
            <a:avLst/>
          </a:prstGeom>
        </p:spPr>
      </p:pic>
      <p:sp>
        <p:nvSpPr>
          <p:cNvPr id="6" name="TextBox 12" hidden="0"/>
          <p:cNvSpPr>
            <a:spLocks noAdjustHandles="1"/>
          </p:cNvSpPr>
          <p:nvPr isPhoto="0" userDrawn="1"/>
        </p:nvSpPr>
        <p:spPr bwMode="auto">
          <a:xfrm>
            <a:off x="983432" y="5605209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u="sng">
                <a:solidFill>
                  <a:schemeClr val="bg1"/>
                </a:solidFill>
                <a:latin typeface="Roboto"/>
                <a:ea typeface="Roboto"/>
              </a:rPr>
              <a:t>www.r7-office.ru</a:t>
            </a:r>
            <a:endParaRPr lang="ru-RU" b="0" i="0" u="sng">
              <a:solidFill>
                <a:schemeClr val="bg1"/>
              </a:solidFill>
              <a:latin typeface="Roboto"/>
              <a:ea typeface="Roboto"/>
            </a:endParaRPr>
          </a:p>
        </p:txBody>
      </p:sp>
      <p:sp>
        <p:nvSpPr>
          <p:cNvPr id="7" name="Заголовок 15" hidden="0"/>
          <p:cNvSpPr>
            <a:spLocks noGrp="1"/>
          </p:cNvSpPr>
          <p:nvPr isPhoto="0" userDrawn="0">
            <p:ph type="title" hasCustomPrompt="1"/>
          </p:nvPr>
        </p:nvSpPr>
        <p:spPr bwMode="auto">
          <a:xfrm>
            <a:off x="984535" y="2403000"/>
            <a:ext cx="5490711" cy="132555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  <a:endParaRPr/>
          </a:p>
        </p:txBody>
      </p:sp>
      <p:sp>
        <p:nvSpPr>
          <p:cNvPr id="8" name="Текст 27" hidden="0"/>
          <p:cNvSpPr>
            <a:spLocks noGrp="1"/>
          </p:cNvSpPr>
          <p:nvPr isPhoto="0" userDrawn="0">
            <p:ph type="body" sz="quarter" idx="10" hasCustomPrompt="1"/>
          </p:nvPr>
        </p:nvSpPr>
        <p:spPr bwMode="auto">
          <a:xfrm>
            <a:off x="983432" y="3987704"/>
            <a:ext cx="5490711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ru-RU" sz="2000" b="0" i="0" cap="none">
                <a:solidFill>
                  <a:schemeClr val="bg1"/>
                </a:solidFill>
                <a:latin typeface="Roboto"/>
                <a:ea typeface="Roboto"/>
              </a:defRPr>
            </a:lvl1pPr>
          </a:lstStyle>
          <a:p>
            <a:pPr marL="0" lvl="0">
              <a:defRPr/>
            </a:pPr>
            <a:r>
              <a:rPr lang="ru-RU" sz="2000" b="0" i="0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rPr>
              <a:t>Дополнительный пояснительный текст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Демонстрация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8" hidden="0"/>
          <p:cNvPicPr>
            <a:picLocks noChangeAspect="1"/>
          </p:cNvPicPr>
          <p:nvPr isPhoto="0" userDrawn="1"/>
        </p:nvPicPr>
        <p:blipFill>
          <a:blip r:embed="rId2"/>
          <a:stretch/>
        </p:blipFill>
        <p:spPr bwMode="auto">
          <a:xfrm>
            <a:off x="0" y="-5366"/>
            <a:ext cx="12192000" cy="6868731"/>
          </a:xfrm>
          <a:prstGeom prst="rect">
            <a:avLst/>
          </a:prstGeom>
        </p:spPr>
      </p:pic>
      <p:pic>
        <p:nvPicPr>
          <p:cNvPr id="5" name="Рисунок 9" descr="Изображение выглядит как монитор&#10;&#10;Автоматически созданное описание" hidden="0"/>
          <p:cNvPicPr>
            <a:picLocks noChangeAspect="1"/>
          </p:cNvPicPr>
          <p:nvPr isPhoto="0" userDrawn="1"/>
        </p:nvPicPr>
        <p:blipFill>
          <a:blip r:embed="rId3"/>
          <a:stretch/>
        </p:blipFill>
        <p:spPr bwMode="auto">
          <a:xfrm>
            <a:off x="1937875" y="1017000"/>
            <a:ext cx="8316250" cy="6858000"/>
          </a:xfrm>
          <a:prstGeom prst="rect">
            <a:avLst/>
          </a:prstGeom>
        </p:spPr>
      </p:pic>
      <p:sp>
        <p:nvSpPr>
          <p:cNvPr id="6" name="Заголовок 11" hidden="0"/>
          <p:cNvSpPr>
            <a:spLocks noGrp="1"/>
          </p:cNvSpPr>
          <p:nvPr isPhoto="0" userDrawn="1">
            <p:ph type="title" hasCustomPrompt="0"/>
          </p:nvPr>
        </p:nvSpPr>
        <p:spPr bwMode="auto">
          <a:xfrm>
            <a:off x="695400" y="325041"/>
            <a:ext cx="11017224" cy="1325559"/>
          </a:xfrm>
        </p:spPr>
        <p:txBody>
          <a:bodyPr>
            <a:normAutofit/>
          </a:bodyPr>
          <a:lstStyle>
            <a:lvl1pPr algn="ctr">
              <a:defRPr lang="ru-RU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7" name="Рисунок 5" descr="Изображение выглядит как текст&#10;&#10;Автоматически созданное описание" hidden="0"/>
          <p:cNvPicPr>
            <a:picLocks noChangeAspect="1"/>
          </p:cNvPicPr>
          <p:nvPr isPhoto="0" userDrawn="1"/>
        </p:nvPicPr>
        <p:blipFill>
          <a:blip r:embed="rId4"/>
          <a:srcRect l="4697" t="2640" r="0" b="2640"/>
          <a:stretch/>
        </p:blipFill>
        <p:spPr bwMode="auto">
          <a:xfrm>
            <a:off x="3455696" y="1865610"/>
            <a:ext cx="5551482" cy="327603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Рисунок 6" descr="Изображение выглядит как снимок экрана&#10;&#10;Автоматически созданное описание" hidden="0"/>
          <p:cNvPicPr>
            <a:picLocks noChangeAspect="1"/>
          </p:cNvPicPr>
          <p:nvPr isPhoto="0" userDrawn="1"/>
        </p:nvPicPr>
        <p:blipFill>
          <a:blip r:embed="rId5">
            <a:alphaModFix amt="30000"/>
          </a:blip>
          <a:stretch/>
        </p:blipFill>
        <p:spPr bwMode="auto">
          <a:xfrm>
            <a:off x="-1265791" y="2293861"/>
            <a:ext cx="4486158" cy="2663656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&#10;&#10;Автоматически созданное описание" hidden="0"/>
          <p:cNvPicPr>
            <a:picLocks noChangeAspect="1"/>
          </p:cNvPicPr>
          <p:nvPr isPhoto="0" userDrawn="1"/>
        </p:nvPicPr>
        <p:blipFill>
          <a:blip r:embed="rId6">
            <a:alphaModFix amt="30000"/>
          </a:blip>
          <a:stretch/>
        </p:blipFill>
        <p:spPr bwMode="auto">
          <a:xfrm>
            <a:off x="9215211" y="2293861"/>
            <a:ext cx="4486158" cy="26636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крывающий слайд - открытый заголовок">
    <p:bg>
      <p:bgPr shadeToTitle="0">
        <a:gradFill>
          <a:gsLst>
            <a:gs pos="14000">
              <a:schemeClr val="bg1"/>
            </a:gs>
            <a:gs pos="100000">
              <a:schemeClr val="bg1">
                <a:lumMod val="85000"/>
              </a:schemeClr>
            </a:gs>
          </a:gsLst>
          <a:lin ang="0" scaled="0"/>
        </a:gra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hidden="0"/>
          <p:cNvPicPr>
            <a:picLocks noChangeAspect="1"/>
          </p:cNvPicPr>
          <p:nvPr isPhoto="0" userDrawn="1"/>
        </p:nvPicPr>
        <p:blipFill>
          <a:blip r:embed="rId2"/>
          <a:stretch/>
        </p:blipFill>
        <p:spPr bwMode="auto">
          <a:xfrm>
            <a:off x="983432" y="1052736"/>
            <a:ext cx="2506657" cy="576064"/>
          </a:xfrm>
          <a:prstGeom prst="rect">
            <a:avLst/>
          </a:prstGeom>
        </p:spPr>
      </p:pic>
      <p:grpSp>
        <p:nvGrpSpPr>
          <p:cNvPr id="5" name="Группа 4" hidden="0"/>
          <p:cNvGrpSpPr/>
          <p:nvPr isPhoto="0" userDrawn="1"/>
        </p:nvGrpSpPr>
        <p:grpSpPr bwMode="auto">
          <a:xfrm>
            <a:off x="6917312" y="-2109983"/>
            <a:ext cx="6556774" cy="10252189"/>
            <a:chOff x="6917312" y="-2109983"/>
            <a:chExt cx="6556774" cy="10252189"/>
          </a:xfrm>
        </p:grpSpPr>
        <p:pic>
          <p:nvPicPr>
            <p:cNvPr id="6" name="Рисунок 5" descr="Изображение выглядит как снимок экрана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3"/>
            <a:stretch/>
          </p:blipFill>
          <p:spPr bwMode="auto">
            <a:xfrm rot="2700000">
              <a:off x="6580500" y="3234095"/>
              <a:ext cx="1658152" cy="984528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снимок экрана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4"/>
            <a:stretch/>
          </p:blipFill>
          <p:spPr bwMode="auto">
            <a:xfrm rot="2700000">
              <a:off x="10561078" y="5229198"/>
              <a:ext cx="3655540" cy="2170476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снимок экрана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 rot="18900000">
              <a:off x="7481288" y="1570482"/>
              <a:ext cx="2620757" cy="1556074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снимок экрана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6"/>
            <a:stretch/>
          </p:blipFill>
          <p:spPr bwMode="auto">
            <a:xfrm rot="18900000">
              <a:off x="8772878" y="2270760"/>
              <a:ext cx="3901440" cy="2316480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снимок экрана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 rot="2700000">
              <a:off x="8040233" y="-1360428"/>
              <a:ext cx="3690117" cy="2191007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онитор, компьютер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8"/>
            <a:stretch/>
          </p:blipFill>
          <p:spPr bwMode="auto">
            <a:xfrm rot="18900000">
              <a:off x="6919601" y="509219"/>
              <a:ext cx="2353650" cy="1376287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сидит, ноутбук, компьютер, телефон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9"/>
            <a:stretch/>
          </p:blipFill>
          <p:spPr bwMode="auto">
            <a:xfrm rot="18900000">
              <a:off x="8197842" y="4234968"/>
              <a:ext cx="1157229" cy="1979030"/>
            </a:xfrm>
            <a:prstGeom prst="rect">
              <a:avLst/>
            </a:prstGeom>
          </p:spPr>
        </p:pic>
      </p:grpSp>
      <p:sp>
        <p:nvSpPr>
          <p:cNvPr id="13" name="Заголовок 15" hidden="0"/>
          <p:cNvSpPr>
            <a:spLocks noGrp="1"/>
          </p:cNvSpPr>
          <p:nvPr isPhoto="0" userDrawn="0">
            <p:ph type="title" hasCustomPrompt="1"/>
          </p:nvPr>
        </p:nvSpPr>
        <p:spPr bwMode="auto">
          <a:xfrm>
            <a:off x="984535" y="2403000"/>
            <a:ext cx="5490711" cy="132555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4400"/>
            </a:lvl1pPr>
          </a:lstStyle>
          <a:p>
            <a:pPr>
              <a:defRPr/>
            </a:pPr>
            <a:r>
              <a:rPr lang="ru-RU"/>
              <a:t>Закрывающий слайд</a:t>
            </a:r>
            <a:endParaRPr/>
          </a:p>
        </p:txBody>
      </p:sp>
      <p:sp>
        <p:nvSpPr>
          <p:cNvPr id="14" name="Текст 13" hidden="0"/>
          <p:cNvSpPr>
            <a:spLocks noGrp="1"/>
          </p:cNvSpPr>
          <p:nvPr isPhoto="0" userDrawn="0">
            <p:ph type="body" sz="quarter" idx="10" hasCustomPrompt="1"/>
          </p:nvPr>
        </p:nvSpPr>
        <p:spPr bwMode="auto">
          <a:xfrm>
            <a:off x="984535" y="3996922"/>
            <a:ext cx="5482432" cy="268455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400" cap="none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ru-RU"/>
              <a:t>Контактная информация</a:t>
            </a:r>
            <a:endParaRPr/>
          </a:p>
        </p:txBody>
      </p:sp>
      <p:pic>
        <p:nvPicPr>
          <p:cNvPr id="15" name="Рисунок 16" hidden="0">
            <a:hlinkClick r:id="rId10"/>
          </p:cNvPr>
          <p:cNvPicPr>
            <a:picLocks noChangeAspect="1"/>
          </p:cNvPicPr>
          <p:nvPr isPhoto="0" userDrawn="1"/>
        </p:nvPicPr>
        <p:blipFill>
          <a:blip r:embed="rId11"/>
          <a:stretch/>
        </p:blipFill>
        <p:spPr bwMode="auto">
          <a:xfrm>
            <a:off x="5284685" y="5933199"/>
            <a:ext cx="400120" cy="400120"/>
          </a:xfrm>
          <a:prstGeom prst="rect">
            <a:avLst/>
          </a:prstGeom>
        </p:spPr>
      </p:pic>
      <p:pic>
        <p:nvPicPr>
          <p:cNvPr id="16" name="Рисунок 17" hidden="0">
            <a:hlinkClick r:id="rId12"/>
          </p:cNvPr>
          <p:cNvPicPr>
            <a:picLocks noChangeAspect="1"/>
          </p:cNvPicPr>
          <p:nvPr isPhoto="0" userDrawn="1"/>
        </p:nvPicPr>
        <p:blipFill>
          <a:blip r:embed="rId13"/>
          <a:stretch/>
        </p:blipFill>
        <p:spPr bwMode="auto">
          <a:xfrm>
            <a:off x="4761403" y="5935318"/>
            <a:ext cx="400120" cy="400120"/>
          </a:xfrm>
          <a:prstGeom prst="rect">
            <a:avLst/>
          </a:prstGeom>
        </p:spPr>
      </p:pic>
      <p:pic>
        <p:nvPicPr>
          <p:cNvPr id="17" name="Рисунок 18" hidden="0">
            <a:hlinkClick r:id="rId14"/>
          </p:cNvPr>
          <p:cNvPicPr>
            <a:picLocks noChangeAspect="1"/>
          </p:cNvPicPr>
          <p:nvPr isPhoto="0" userDrawn="1"/>
        </p:nvPicPr>
        <p:blipFill>
          <a:blip r:embed="rId15"/>
          <a:stretch/>
        </p:blipFill>
        <p:spPr bwMode="auto">
          <a:xfrm>
            <a:off x="5807968" y="5935318"/>
            <a:ext cx="400120" cy="4001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крывающий слайд">
    <p:bg>
      <p:bgPr shadeToTitle="0">
        <a:gradFill>
          <a:gsLst>
            <a:gs pos="14000">
              <a:schemeClr val="bg1"/>
            </a:gs>
            <a:gs pos="100000">
              <a:schemeClr val="bg1">
                <a:lumMod val="85000"/>
              </a:schemeClr>
            </a:gs>
          </a:gsLst>
          <a:lin ang="0" scaled="0"/>
        </a:gra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hidden="0"/>
          <p:cNvPicPr>
            <a:picLocks noChangeAspect="1"/>
          </p:cNvPicPr>
          <p:nvPr isPhoto="0" userDrawn="1"/>
        </p:nvPicPr>
        <p:blipFill>
          <a:blip r:embed="rId2"/>
          <a:stretch/>
        </p:blipFill>
        <p:spPr bwMode="auto">
          <a:xfrm>
            <a:off x="983432" y="1052736"/>
            <a:ext cx="2506657" cy="576064"/>
          </a:xfrm>
          <a:prstGeom prst="rect">
            <a:avLst/>
          </a:prstGeom>
        </p:spPr>
      </p:pic>
      <p:grpSp>
        <p:nvGrpSpPr>
          <p:cNvPr id="5" name="Группа 4" hidden="0"/>
          <p:cNvGrpSpPr/>
          <p:nvPr isPhoto="0" userDrawn="1"/>
        </p:nvGrpSpPr>
        <p:grpSpPr bwMode="auto">
          <a:xfrm>
            <a:off x="6917312" y="-2109983"/>
            <a:ext cx="6556774" cy="10252189"/>
            <a:chOff x="6917312" y="-2109983"/>
            <a:chExt cx="6556774" cy="10252189"/>
          </a:xfrm>
        </p:grpSpPr>
        <p:pic>
          <p:nvPicPr>
            <p:cNvPr id="6" name="Рисунок 5" descr="Изображение выглядит как снимок экрана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3"/>
            <a:stretch/>
          </p:blipFill>
          <p:spPr bwMode="auto">
            <a:xfrm rot="2700000">
              <a:off x="6580500" y="3234095"/>
              <a:ext cx="1658152" cy="984528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снимок экрана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4"/>
            <a:stretch/>
          </p:blipFill>
          <p:spPr bwMode="auto">
            <a:xfrm rot="2700000">
              <a:off x="10561078" y="5229198"/>
              <a:ext cx="3655540" cy="2170476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снимок экрана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 rot="18900000">
              <a:off x="7481288" y="1570482"/>
              <a:ext cx="2620757" cy="1556074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снимок экрана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6"/>
            <a:stretch/>
          </p:blipFill>
          <p:spPr bwMode="auto">
            <a:xfrm rot="18900000">
              <a:off x="8772878" y="2270760"/>
              <a:ext cx="3901440" cy="2316480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снимок экрана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 rot="2700000">
              <a:off x="8040233" y="-1360428"/>
              <a:ext cx="3690117" cy="2191007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онитор, компьютер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8"/>
            <a:stretch/>
          </p:blipFill>
          <p:spPr bwMode="auto">
            <a:xfrm rot="18900000">
              <a:off x="6919601" y="509219"/>
              <a:ext cx="2353650" cy="1376287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сидит, ноутбук, компьютер, телефон&#10;&#10;Автоматически созданное описание" hidden="0"/>
            <p:cNvPicPr>
              <a:picLocks noChangeAspect="1"/>
            </p:cNvPicPr>
            <p:nvPr isPhoto="0" userDrawn="0"/>
          </p:nvPicPr>
          <p:blipFill>
            <a:blip r:embed="rId9"/>
            <a:stretch/>
          </p:blipFill>
          <p:spPr bwMode="auto">
            <a:xfrm rot="18900000">
              <a:off x="8197842" y="4234968"/>
              <a:ext cx="1157229" cy="1979030"/>
            </a:xfrm>
            <a:prstGeom prst="rect">
              <a:avLst/>
            </a:prstGeom>
          </p:spPr>
        </p:pic>
      </p:grpSp>
      <p:sp>
        <p:nvSpPr>
          <p:cNvPr id="13" name="TextBox 14" hidden="0"/>
          <p:cNvSpPr>
            <a:spLocks noAdjustHandles="1"/>
          </p:cNvSpPr>
          <p:nvPr isPhoto="0" userDrawn="1"/>
        </p:nvSpPr>
        <p:spPr bwMode="auto">
          <a:xfrm>
            <a:off x="983431" y="3996922"/>
            <a:ext cx="54726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1400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rPr>
              <a:t>АО «Новые коммуникационные технологии», </a:t>
            </a:r>
            <a:endParaRPr/>
          </a:p>
          <a:p>
            <a:pPr>
              <a:spcBef>
                <a:spcPts val="600"/>
              </a:spcBef>
              <a:defRPr/>
            </a:pPr>
            <a:r>
              <a:rPr lang="ru-RU" sz="1400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rPr>
              <a:t>Россия, 603152, г. Нижний Новгород, ул. Ларина, д. 22 лит. Д. </a:t>
            </a:r>
            <a:endParaRPr/>
          </a:p>
          <a:p>
            <a:pPr>
              <a:spcBef>
                <a:spcPts val="600"/>
              </a:spcBef>
              <a:defRPr/>
            </a:pPr>
            <a:r>
              <a:rPr lang="ru-RU" sz="1400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rPr>
              <a:t>+7 831 422 48 30</a:t>
            </a:r>
            <a:endParaRPr/>
          </a:p>
          <a:p>
            <a:pPr>
              <a:spcBef>
                <a:spcPts val="600"/>
              </a:spcBef>
              <a:defRPr/>
            </a:pPr>
            <a:endParaRPr lang="ru-RU" sz="1400">
              <a:solidFill>
                <a:schemeClr val="tx1">
                  <a:lumMod val="60000"/>
                  <a:lumOff val="40000"/>
                </a:schemeClr>
              </a:solidFill>
              <a:latin typeface="Roboto"/>
              <a:ea typeface="Roboto"/>
            </a:endParaRPr>
          </a:p>
          <a:p>
            <a:pPr>
              <a:spcBef>
                <a:spcPts val="600"/>
              </a:spcBef>
              <a:defRPr/>
            </a:pPr>
            <a:r>
              <a:rPr lang="ru-RU" sz="1400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rPr>
              <a:t>Техподдержка </a:t>
            </a:r>
            <a:r>
              <a:rPr lang="ru-RU" sz="1400" u="sng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  <a:hlinkClick r:id="rId10" tooltip="mailto:support@r7-office.ru"/>
              </a:rPr>
              <a:t>support@r7-office.ru</a:t>
            </a:r>
            <a:endParaRPr lang="ru-RU" sz="1400">
              <a:solidFill>
                <a:schemeClr val="tx1">
                  <a:lumMod val="60000"/>
                  <a:lumOff val="40000"/>
                </a:schemeClr>
              </a:solidFill>
              <a:latin typeface="Roboto"/>
              <a:ea typeface="Roboto"/>
            </a:endParaRPr>
          </a:p>
          <a:p>
            <a:pPr>
              <a:spcBef>
                <a:spcPts val="600"/>
              </a:spcBef>
              <a:defRPr/>
            </a:pPr>
            <a:r>
              <a:rPr lang="ru-RU" sz="1400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rPr>
              <a:t>Продажи </a:t>
            </a:r>
            <a:r>
              <a:rPr lang="ru-RU" sz="1400" u="sng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  <a:hlinkClick r:id="rId11" tooltip="mailto:sales@r7-office.ru"/>
              </a:rPr>
              <a:t>sales@r7-office.ru</a:t>
            </a:r>
            <a:endParaRPr lang="ru-RU" sz="1400">
              <a:solidFill>
                <a:schemeClr val="tx1">
                  <a:lumMod val="60000"/>
                  <a:lumOff val="40000"/>
                </a:schemeClr>
              </a:solidFill>
              <a:latin typeface="Roboto"/>
              <a:ea typeface="Roboto"/>
            </a:endParaRPr>
          </a:p>
          <a:p>
            <a:pPr>
              <a:spcBef>
                <a:spcPts val="600"/>
              </a:spcBef>
              <a:defRPr/>
            </a:pPr>
            <a:r>
              <a:rPr lang="ru-RU" sz="1400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rPr>
              <a:t>Партнерство </a:t>
            </a:r>
            <a:r>
              <a:rPr lang="ru-RU" sz="1400" u="sng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  <a:hlinkClick r:id="rId12" tooltip="mailto:partners@r7-office.ru"/>
              </a:rPr>
              <a:t>partners@r7-office.ru</a:t>
            </a:r>
            <a:endParaRPr lang="ru-RU" sz="1400">
              <a:solidFill>
                <a:schemeClr val="tx1">
                  <a:lumMod val="60000"/>
                  <a:lumOff val="40000"/>
                </a:schemeClr>
              </a:solidFill>
              <a:latin typeface="Roboto"/>
              <a:ea typeface="Roboto"/>
            </a:endParaRPr>
          </a:p>
          <a:p>
            <a:pPr>
              <a:spcBef>
                <a:spcPts val="600"/>
              </a:spcBef>
              <a:defRPr/>
            </a:pPr>
            <a:r>
              <a:rPr lang="en-US" sz="1400" u="sng">
                <a:solidFill>
                  <a:schemeClr val="tx2"/>
                </a:solidFill>
                <a:latin typeface="Roboto"/>
                <a:ea typeface="Roboto"/>
                <a:hlinkClick r:id="rId13" tooltip="http://www.r7-office.ru/"/>
              </a:rPr>
              <a:t>www.r7-office.ru</a:t>
            </a:r>
            <a:endParaRPr lang="ru-RU" sz="1400">
              <a:solidFill>
                <a:schemeClr val="tx2"/>
              </a:solidFill>
              <a:latin typeface="Roboto"/>
              <a:ea typeface="Roboto"/>
            </a:endParaRPr>
          </a:p>
          <a:p>
            <a:pPr>
              <a:spcBef>
                <a:spcPts val="600"/>
              </a:spcBef>
              <a:defRPr/>
            </a:pPr>
            <a:endParaRPr lang="ru-RU" sz="1400" b="0" i="0">
              <a:solidFill>
                <a:schemeClr val="tx1">
                  <a:lumMod val="60000"/>
                  <a:lumOff val="40000"/>
                </a:schemeClr>
              </a:solidFill>
              <a:latin typeface="Roboto"/>
              <a:ea typeface="Roboto"/>
            </a:endParaRPr>
          </a:p>
        </p:txBody>
      </p:sp>
      <p:sp>
        <p:nvSpPr>
          <p:cNvPr id="14" name="TextBox 2" hidden="0"/>
          <p:cNvSpPr>
            <a:spLocks noAdjustHandles="1"/>
          </p:cNvSpPr>
          <p:nvPr isPhoto="0" userDrawn="1"/>
        </p:nvSpPr>
        <p:spPr bwMode="auto">
          <a:xfrm>
            <a:off x="983430" y="2424266"/>
            <a:ext cx="5612937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4400"/>
              <a:t>Спасибо </a:t>
            </a:r>
            <a:br>
              <a:rPr lang="ru-RU" sz="4400"/>
            </a:br>
            <a:r>
              <a:rPr lang="ru-RU" sz="4400"/>
              <a:t>за внимание</a:t>
            </a:r>
            <a:endParaRPr/>
          </a:p>
        </p:txBody>
      </p:sp>
      <p:pic>
        <p:nvPicPr>
          <p:cNvPr id="15" name="Рисунок 12" hidden="0">
            <a:hlinkClick r:id="rId14"/>
          </p:cNvPr>
          <p:cNvPicPr>
            <a:picLocks noChangeAspect="1"/>
          </p:cNvPicPr>
          <p:nvPr isPhoto="0" userDrawn="1"/>
        </p:nvPicPr>
        <p:blipFill>
          <a:blip r:embed="rId15"/>
          <a:stretch/>
        </p:blipFill>
        <p:spPr bwMode="auto">
          <a:xfrm>
            <a:off x="5284685" y="5933199"/>
            <a:ext cx="400120" cy="400120"/>
          </a:xfrm>
          <a:prstGeom prst="rect">
            <a:avLst/>
          </a:prstGeom>
        </p:spPr>
      </p:pic>
      <p:pic>
        <p:nvPicPr>
          <p:cNvPr id="16" name="Рисунок 15" hidden="0">
            <a:hlinkClick r:id="rId16"/>
          </p:cNvPr>
          <p:cNvPicPr>
            <a:picLocks noChangeAspect="1"/>
          </p:cNvPicPr>
          <p:nvPr isPhoto="0" userDrawn="1"/>
        </p:nvPicPr>
        <p:blipFill>
          <a:blip r:embed="rId17"/>
          <a:stretch/>
        </p:blipFill>
        <p:spPr bwMode="auto">
          <a:xfrm>
            <a:off x="4761403" y="5935318"/>
            <a:ext cx="400120" cy="400120"/>
          </a:xfrm>
          <a:prstGeom prst="rect">
            <a:avLst/>
          </a:prstGeom>
        </p:spPr>
      </p:pic>
      <p:pic>
        <p:nvPicPr>
          <p:cNvPr id="17" name="Рисунок 17" hidden="0">
            <a:hlinkClick r:id="rId18"/>
          </p:cNvPr>
          <p:cNvPicPr>
            <a:picLocks noChangeAspect="1"/>
          </p:cNvPicPr>
          <p:nvPr isPhoto="0" userDrawn="1"/>
        </p:nvPicPr>
        <p:blipFill>
          <a:blip r:embed="rId19"/>
          <a:stretch/>
        </p:blipFill>
        <p:spPr bwMode="auto">
          <a:xfrm>
            <a:off x="5807968" y="5935318"/>
            <a:ext cx="400120" cy="4001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2_Обложка">
    <p:bg>
      <p:bgPr shadeToTitle="0">
        <a:blipFill>
          <a:blip r:embed="rId2">
            <a:lum/>
          </a:blip>
          <a:srcRect l="0" t="2830" r="0" b="2828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" hidden="0"/>
          <p:cNvSpPr/>
          <p:nvPr isPhoto="0"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14000">
                <a:schemeClr val="tx1">
                  <a:lumMod val="50000"/>
                  <a:alpha val="94000"/>
                </a:schemeClr>
              </a:gs>
              <a:gs pos="100000">
                <a:schemeClr val="tx1">
                  <a:lumMod val="50000"/>
                  <a:alpha val="9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Рисунок 22" hidden="0"/>
          <p:cNvPicPr>
            <a:picLocks noChangeAspect="1"/>
          </p:cNvPicPr>
          <p:nvPr isPhoto="0" userDrawn="1"/>
        </p:nvPicPr>
        <p:blipFill>
          <a:blip r:embed="rId3"/>
          <a:stretch/>
        </p:blipFill>
        <p:spPr bwMode="auto">
          <a:xfrm>
            <a:off x="984535" y="1052736"/>
            <a:ext cx="2506657" cy="576064"/>
          </a:xfrm>
          <a:prstGeom prst="rect">
            <a:avLst/>
          </a:prstGeom>
        </p:spPr>
      </p:pic>
      <p:pic>
        <p:nvPicPr>
          <p:cNvPr id="6" name="Рисунок 24" descr="Изображение выглядит как снимок экрана&#10;&#10;Автоматически созданное описание" hidden="0"/>
          <p:cNvPicPr>
            <a:picLocks noChangeAspect="1"/>
          </p:cNvPicPr>
          <p:nvPr isPhoto="0" userDrawn="1"/>
        </p:nvPicPr>
        <p:blipFill>
          <a:blip r:embed="rId4"/>
          <a:stretch/>
        </p:blipFill>
        <p:spPr bwMode="auto">
          <a:xfrm>
            <a:off x="8743850" y="354139"/>
            <a:ext cx="3472830" cy="2061993"/>
          </a:xfrm>
          <a:prstGeom prst="rect">
            <a:avLst/>
          </a:prstGeom>
        </p:spPr>
      </p:pic>
      <p:pic>
        <p:nvPicPr>
          <p:cNvPr id="7" name="Рисунок 33" descr="Изображение выглядит как снимок экрана&#10;&#10;Автоматически созданное описание" hidden="0"/>
          <p:cNvPicPr>
            <a:picLocks noChangeAspect="1"/>
          </p:cNvPicPr>
          <p:nvPr isPhoto="0" userDrawn="1"/>
        </p:nvPicPr>
        <p:blipFill>
          <a:blip r:embed="rId5"/>
          <a:stretch/>
        </p:blipFill>
        <p:spPr bwMode="auto">
          <a:xfrm>
            <a:off x="6474143" y="1805707"/>
            <a:ext cx="5739259" cy="3407686"/>
          </a:xfrm>
          <a:prstGeom prst="rect">
            <a:avLst/>
          </a:prstGeom>
          <a:effectLst>
            <a:outerShdw blurRad="266700" dist="38100" dir="5400000" rotWithShape="0" algn="t">
              <a:prstClr val="black"/>
            </a:outerShdw>
          </a:effectLst>
        </p:spPr>
      </p:pic>
      <p:pic>
        <p:nvPicPr>
          <p:cNvPr id="8" name="Рисунок 31" descr="Изображение выглядит как снимок экрана&#10;&#10;Автоматически созданное описание" hidden="0"/>
          <p:cNvPicPr>
            <a:picLocks noChangeAspect="1"/>
          </p:cNvPicPr>
          <p:nvPr isPhoto="0" userDrawn="1"/>
        </p:nvPicPr>
        <p:blipFill>
          <a:blip r:embed="rId6"/>
          <a:stretch/>
        </p:blipFill>
        <p:spPr bwMode="auto">
          <a:xfrm>
            <a:off x="7773554" y="3867701"/>
            <a:ext cx="4439848" cy="2636160"/>
          </a:xfrm>
          <a:prstGeom prst="rect">
            <a:avLst/>
          </a:prstGeom>
          <a:effectLst>
            <a:outerShdw blurRad="254000" dist="50800" dir="5400000" rotWithShape="0" algn="ctr">
              <a:schemeClr val="tx1">
                <a:lumMod val="50000"/>
              </a:schemeClr>
            </a:outerShdw>
          </a:effectLst>
        </p:spPr>
      </p:pic>
      <p:sp>
        <p:nvSpPr>
          <p:cNvPr id="9" name="Заголовок 15" hidden="0"/>
          <p:cNvSpPr>
            <a:spLocks noGrp="1"/>
          </p:cNvSpPr>
          <p:nvPr isPhoto="0" userDrawn="0">
            <p:ph type="title" hasCustomPrompt="1"/>
          </p:nvPr>
        </p:nvSpPr>
        <p:spPr bwMode="auto">
          <a:xfrm>
            <a:off x="984535" y="2403000"/>
            <a:ext cx="5490711" cy="132555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4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Закрывающий слайд</a:t>
            </a:r>
            <a:endParaRPr/>
          </a:p>
        </p:txBody>
      </p:sp>
      <p:sp>
        <p:nvSpPr>
          <p:cNvPr id="10" name="Текст 13" hidden="0"/>
          <p:cNvSpPr>
            <a:spLocks noGrp="1"/>
          </p:cNvSpPr>
          <p:nvPr isPhoto="0" userDrawn="0">
            <p:ph type="body" sz="quarter" idx="10" hasCustomPrompt="1"/>
          </p:nvPr>
        </p:nvSpPr>
        <p:spPr bwMode="auto">
          <a:xfrm>
            <a:off x="984535" y="3996922"/>
            <a:ext cx="5482432" cy="268455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400" cap="none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ru-RU"/>
              <a:t>Контактная информация</a:t>
            </a:r>
            <a:endParaRPr/>
          </a:p>
        </p:txBody>
      </p:sp>
      <p:pic>
        <p:nvPicPr>
          <p:cNvPr id="11" name="Рисунок 18" hidden="0">
            <a:hlinkClick r:id="rId7"/>
          </p:cNvPr>
          <p:cNvPicPr>
            <a:picLocks noChangeAspect="1"/>
          </p:cNvPicPr>
          <p:nvPr isPhoto="0" userDrawn="1"/>
        </p:nvPicPr>
        <p:blipFill>
          <a:blip r:embed="rId8"/>
          <a:stretch/>
        </p:blipFill>
        <p:spPr bwMode="auto">
          <a:xfrm>
            <a:off x="5284685" y="5933199"/>
            <a:ext cx="400120" cy="400120"/>
          </a:xfrm>
          <a:prstGeom prst="rect">
            <a:avLst/>
          </a:prstGeom>
        </p:spPr>
      </p:pic>
      <p:pic>
        <p:nvPicPr>
          <p:cNvPr id="12" name="Рисунок 19" hidden="0">
            <a:hlinkClick r:id="rId9"/>
          </p:cNvPr>
          <p:cNvPicPr>
            <a:picLocks noChangeAspect="1"/>
          </p:cNvPicPr>
          <p:nvPr isPhoto="0" userDrawn="1"/>
        </p:nvPicPr>
        <p:blipFill>
          <a:blip r:embed="rId10"/>
          <a:stretch/>
        </p:blipFill>
        <p:spPr bwMode="auto">
          <a:xfrm>
            <a:off x="4761403" y="5935318"/>
            <a:ext cx="400120" cy="400120"/>
          </a:xfrm>
          <a:prstGeom prst="rect">
            <a:avLst/>
          </a:prstGeom>
        </p:spPr>
      </p:pic>
      <p:pic>
        <p:nvPicPr>
          <p:cNvPr id="13" name="Рисунок 20" hidden="0">
            <a:hlinkClick r:id="rId11"/>
          </p:cNvPr>
          <p:cNvPicPr>
            <a:picLocks noChangeAspect="1"/>
          </p:cNvPicPr>
          <p:nvPr isPhoto="0" userDrawn="1"/>
        </p:nvPicPr>
        <p:blipFill>
          <a:blip r:embed="rId12"/>
          <a:stretch/>
        </p:blipFill>
        <p:spPr bwMode="auto">
          <a:xfrm>
            <a:off x="5807968" y="5935318"/>
            <a:ext cx="400120" cy="4001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_Обложка">
    <p:bg>
      <p:bgPr shadeToTitle="0">
        <a:blipFill>
          <a:blip r:embed="rId2">
            <a:lum/>
          </a:blip>
          <a:srcRect l="0" t="2830" r="0" b="2828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" hidden="0"/>
          <p:cNvSpPr/>
          <p:nvPr isPhoto="0"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14000">
                <a:schemeClr val="tx1">
                  <a:lumMod val="50000"/>
                  <a:alpha val="94000"/>
                </a:schemeClr>
              </a:gs>
              <a:gs pos="100000">
                <a:schemeClr val="tx1">
                  <a:lumMod val="50000"/>
                  <a:alpha val="9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extBox 12" hidden="0"/>
          <p:cNvSpPr>
            <a:spLocks noAdjustHandles="1"/>
          </p:cNvSpPr>
          <p:nvPr isPhoto="0" userDrawn="1"/>
        </p:nvSpPr>
        <p:spPr bwMode="auto">
          <a:xfrm>
            <a:off x="983432" y="5605209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u="sng">
                <a:solidFill>
                  <a:schemeClr val="tx2"/>
                </a:solidFill>
                <a:latin typeface="Roboto"/>
                <a:ea typeface="Roboto"/>
              </a:rPr>
              <a:t>www.r7-office.ru</a:t>
            </a:r>
            <a:endParaRPr lang="ru-RU" b="0" i="0" u="sng">
              <a:solidFill>
                <a:schemeClr val="tx2"/>
              </a:solidFill>
              <a:latin typeface="Roboto"/>
              <a:ea typeface="Roboto"/>
            </a:endParaRPr>
          </a:p>
        </p:txBody>
      </p:sp>
      <p:sp>
        <p:nvSpPr>
          <p:cNvPr id="6" name="Заголовок 15" hidden="0"/>
          <p:cNvSpPr>
            <a:spLocks noGrp="1"/>
          </p:cNvSpPr>
          <p:nvPr isPhoto="0" userDrawn="0">
            <p:ph type="title" hasCustomPrompt="1"/>
          </p:nvPr>
        </p:nvSpPr>
        <p:spPr bwMode="auto">
          <a:xfrm>
            <a:off x="984535" y="2403000"/>
            <a:ext cx="5490711" cy="132555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4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  <a:endParaRPr/>
          </a:p>
        </p:txBody>
      </p:sp>
      <p:sp>
        <p:nvSpPr>
          <p:cNvPr id="7" name="Текст 27" hidden="0"/>
          <p:cNvSpPr>
            <a:spLocks noGrp="1"/>
          </p:cNvSpPr>
          <p:nvPr isPhoto="0" userDrawn="0">
            <p:ph type="body" sz="quarter" idx="10" hasCustomPrompt="1"/>
          </p:nvPr>
        </p:nvSpPr>
        <p:spPr bwMode="auto">
          <a:xfrm>
            <a:off x="983432" y="3987704"/>
            <a:ext cx="5490711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ru-RU" sz="2000" b="0" i="0" cap="none">
                <a:solidFill>
                  <a:schemeClr val="bg1">
                    <a:lumMod val="85000"/>
                  </a:schemeClr>
                </a:solidFill>
                <a:latin typeface="Roboto"/>
                <a:ea typeface="Roboto"/>
              </a:defRPr>
            </a:lvl1pPr>
          </a:lstStyle>
          <a:p>
            <a:pPr marL="0" lvl="0">
              <a:defRPr/>
            </a:pPr>
            <a:r>
              <a:rPr lang="ru-RU" sz="2000" b="0" i="0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rPr>
              <a:t>Дополнительный пояснительный текст</a:t>
            </a:r>
            <a:endParaRPr/>
          </a:p>
        </p:txBody>
      </p:sp>
      <p:pic>
        <p:nvPicPr>
          <p:cNvPr id="8" name="Рисунок 22" hidden="0"/>
          <p:cNvPicPr>
            <a:picLocks noChangeAspect="1"/>
          </p:cNvPicPr>
          <p:nvPr isPhoto="0" userDrawn="1"/>
        </p:nvPicPr>
        <p:blipFill>
          <a:blip r:embed="rId3"/>
          <a:stretch/>
        </p:blipFill>
        <p:spPr bwMode="auto">
          <a:xfrm>
            <a:off x="984535" y="1052736"/>
            <a:ext cx="2506657" cy="576064"/>
          </a:xfrm>
          <a:prstGeom prst="rect">
            <a:avLst/>
          </a:prstGeom>
        </p:spPr>
      </p:pic>
      <p:pic>
        <p:nvPicPr>
          <p:cNvPr id="9" name="Рисунок 24" descr="Изображение выглядит как снимок экрана&#10;&#10;Автоматически созданное описание" hidden="0"/>
          <p:cNvPicPr>
            <a:picLocks noChangeAspect="1"/>
          </p:cNvPicPr>
          <p:nvPr isPhoto="0" userDrawn="1"/>
        </p:nvPicPr>
        <p:blipFill>
          <a:blip r:embed="rId4"/>
          <a:stretch/>
        </p:blipFill>
        <p:spPr bwMode="auto">
          <a:xfrm>
            <a:off x="8743850" y="354139"/>
            <a:ext cx="3472830" cy="2061993"/>
          </a:xfrm>
          <a:prstGeom prst="rect">
            <a:avLst/>
          </a:prstGeom>
        </p:spPr>
      </p:pic>
      <p:pic>
        <p:nvPicPr>
          <p:cNvPr id="10" name="Рисунок 33" descr="Изображение выглядит как снимок экрана&#10;&#10;Автоматически созданное описание" hidden="0"/>
          <p:cNvPicPr>
            <a:picLocks noChangeAspect="1"/>
          </p:cNvPicPr>
          <p:nvPr isPhoto="0" userDrawn="1"/>
        </p:nvPicPr>
        <p:blipFill>
          <a:blip r:embed="rId5"/>
          <a:stretch/>
        </p:blipFill>
        <p:spPr bwMode="auto">
          <a:xfrm>
            <a:off x="6474143" y="1805707"/>
            <a:ext cx="5739259" cy="3407686"/>
          </a:xfrm>
          <a:prstGeom prst="rect">
            <a:avLst/>
          </a:prstGeom>
          <a:effectLst>
            <a:outerShdw blurRad="266700" dist="38100" dir="5400000" rotWithShape="0" algn="t">
              <a:prstClr val="black"/>
            </a:outerShdw>
          </a:effectLst>
        </p:spPr>
      </p:pic>
      <p:pic>
        <p:nvPicPr>
          <p:cNvPr id="11" name="Рисунок 31" descr="Изображение выглядит как снимок экрана&#10;&#10;Автоматически созданное описание" hidden="0"/>
          <p:cNvPicPr>
            <a:picLocks noChangeAspect="1"/>
          </p:cNvPicPr>
          <p:nvPr isPhoto="0" userDrawn="1"/>
        </p:nvPicPr>
        <p:blipFill>
          <a:blip r:embed="rId6"/>
          <a:stretch/>
        </p:blipFill>
        <p:spPr bwMode="auto">
          <a:xfrm>
            <a:off x="7773554" y="3867701"/>
            <a:ext cx="4439848" cy="2636160"/>
          </a:xfrm>
          <a:prstGeom prst="rect">
            <a:avLst/>
          </a:prstGeom>
          <a:effectLst>
            <a:outerShdw blurRad="254000" dist="50800" dir="5400000" rotWithShape="0" algn="ctr">
              <a:schemeClr val="tx1">
                <a:lumMod val="50000"/>
              </a:scheme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Чистый слайд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_Слайд 1.1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1" hidden="0"/>
          <p:cNvSpPr>
            <a:spLocks noGrp="1"/>
          </p:cNvSpPr>
          <p:nvPr isPhoto="0" userDrawn="0">
            <p:ph type="title" hasCustomPrompt="1"/>
          </p:nvPr>
        </p:nvSpPr>
        <p:spPr bwMode="auto">
          <a:xfrm>
            <a:off x="695400" y="301087"/>
            <a:ext cx="7657800" cy="1325559"/>
          </a:xfrm>
        </p:spPr>
        <p:txBody>
          <a:bodyPr>
            <a:normAutofit/>
          </a:bodyPr>
          <a:lstStyle>
            <a:lvl1pPr>
              <a:defRPr lang="ru-RU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5" name="Текст 24" hidden="0"/>
          <p:cNvSpPr>
            <a:spLocks noGrp="1"/>
          </p:cNvSpPr>
          <p:nvPr isPhoto="0" userDrawn="0">
            <p:ph type="body" sz="quarter" idx="13" hasCustomPrompt="1"/>
          </p:nvPr>
        </p:nvSpPr>
        <p:spPr bwMode="auto">
          <a:xfrm>
            <a:off x="695400" y="1738850"/>
            <a:ext cx="6973800" cy="3850390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</a:lstStyle>
          <a:p>
            <a:pPr lvl="0">
              <a:defRPr/>
            </a:pPr>
            <a:r>
              <a:rPr lang="ru-RU"/>
              <a:t>Заголовок второго уровня</a:t>
            </a:r>
            <a:endParaRPr/>
          </a:p>
          <a:p>
            <a:pPr lvl="1">
              <a:defRPr/>
            </a:pPr>
            <a:r>
              <a:rPr lang="ru-RU"/>
              <a:t>Основной текст</a:t>
            </a:r>
            <a:endParaRPr/>
          </a:p>
          <a:p>
            <a:pPr lvl="2">
              <a:defRPr/>
            </a:pPr>
            <a:r>
              <a:rPr lang="ru-RU"/>
              <a:t>Элемент списка</a:t>
            </a:r>
            <a:endParaRPr/>
          </a:p>
          <a:p>
            <a:pPr lvl="3">
              <a:defRPr/>
            </a:pPr>
            <a:r>
              <a:rPr lang="ru-RU"/>
              <a:t>Дополнительный текст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2_Слайд 1.1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 hidden="0"/>
          <p:cNvPicPr>
            <a:picLocks noChangeAspect="1"/>
          </p:cNvPicPr>
          <p:nvPr isPhoto="0" userDrawn="1"/>
        </p:nvPicPr>
        <p:blipFill>
          <a:blip r:embed="rId2"/>
          <a:stretch/>
        </p:blipFill>
        <p:spPr bwMode="auto">
          <a:xfrm>
            <a:off x="7941867" y="0"/>
            <a:ext cx="4248240" cy="6857999"/>
          </a:xfrm>
          <a:prstGeom prst="rect">
            <a:avLst/>
          </a:prstGeom>
        </p:spPr>
      </p:pic>
      <p:sp>
        <p:nvSpPr>
          <p:cNvPr id="5" name="Заголовок 11" hidden="0"/>
          <p:cNvSpPr>
            <a:spLocks noGrp="1"/>
          </p:cNvSpPr>
          <p:nvPr isPhoto="0" userDrawn="0">
            <p:ph type="title" hasCustomPrompt="1"/>
          </p:nvPr>
        </p:nvSpPr>
        <p:spPr bwMode="auto">
          <a:xfrm>
            <a:off x="695400" y="301087"/>
            <a:ext cx="7657800" cy="1325559"/>
          </a:xfrm>
        </p:spPr>
        <p:txBody>
          <a:bodyPr>
            <a:normAutofit/>
          </a:bodyPr>
          <a:lstStyle>
            <a:lvl1pPr>
              <a:defRPr lang="ru-RU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6" name="Текст 24" hidden="0"/>
          <p:cNvSpPr>
            <a:spLocks noGrp="1"/>
          </p:cNvSpPr>
          <p:nvPr isPhoto="0" userDrawn="0">
            <p:ph type="body" sz="quarter" idx="13" hasCustomPrompt="1"/>
          </p:nvPr>
        </p:nvSpPr>
        <p:spPr bwMode="auto">
          <a:xfrm>
            <a:off x="695400" y="1738850"/>
            <a:ext cx="6973800" cy="5002518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</a:lstStyle>
          <a:p>
            <a:pPr lvl="0">
              <a:defRPr/>
            </a:pPr>
            <a:r>
              <a:rPr lang="ru-RU"/>
              <a:t>Заголовок второго уровня</a:t>
            </a:r>
            <a:endParaRPr/>
          </a:p>
          <a:p>
            <a:pPr lvl="1">
              <a:defRPr/>
            </a:pPr>
            <a:r>
              <a:rPr lang="ru-RU"/>
              <a:t>Основной текст</a:t>
            </a:r>
            <a:endParaRPr/>
          </a:p>
          <a:p>
            <a:pPr lvl="2">
              <a:defRPr/>
            </a:pPr>
            <a:r>
              <a:rPr lang="ru-RU"/>
              <a:t>Элемент списка</a:t>
            </a:r>
            <a:endParaRPr/>
          </a:p>
          <a:p>
            <a:pPr lvl="3">
              <a:defRPr/>
            </a:pPr>
            <a:r>
              <a:rPr lang="ru-RU"/>
              <a:t>Дополнительный текст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3_Слайд 1.1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 hidden="0"/>
          <p:cNvPicPr>
            <a:picLocks noChangeAspect="1"/>
          </p:cNvPicPr>
          <p:nvPr isPhoto="0" userDrawn="1"/>
        </p:nvPicPr>
        <p:blipFill>
          <a:blip r:embed="rId2"/>
          <a:stretch/>
        </p:blipFill>
        <p:spPr bwMode="auto">
          <a:xfrm>
            <a:off x="7941867" y="0"/>
            <a:ext cx="4248240" cy="6858000"/>
          </a:xfrm>
          <a:prstGeom prst="rect">
            <a:avLst/>
          </a:prstGeom>
        </p:spPr>
      </p:pic>
      <p:sp>
        <p:nvSpPr>
          <p:cNvPr id="5" name="Заголовок 11" hidden="0"/>
          <p:cNvSpPr>
            <a:spLocks noGrp="1"/>
          </p:cNvSpPr>
          <p:nvPr isPhoto="0" userDrawn="0">
            <p:ph type="title" hasCustomPrompt="1"/>
          </p:nvPr>
        </p:nvSpPr>
        <p:spPr bwMode="auto">
          <a:xfrm>
            <a:off x="695400" y="301087"/>
            <a:ext cx="7657800" cy="1325559"/>
          </a:xfrm>
        </p:spPr>
        <p:txBody>
          <a:bodyPr>
            <a:normAutofit/>
          </a:bodyPr>
          <a:lstStyle>
            <a:lvl1pPr>
              <a:defRPr lang="ru-RU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6" name="Текст 24" hidden="0"/>
          <p:cNvSpPr>
            <a:spLocks noGrp="1"/>
          </p:cNvSpPr>
          <p:nvPr isPhoto="0" userDrawn="0">
            <p:ph type="body" sz="quarter" idx="13" hasCustomPrompt="1"/>
          </p:nvPr>
        </p:nvSpPr>
        <p:spPr bwMode="auto">
          <a:xfrm>
            <a:off x="695400" y="1738850"/>
            <a:ext cx="6973800" cy="5002518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</a:lstStyle>
          <a:p>
            <a:pPr lvl="0">
              <a:defRPr/>
            </a:pPr>
            <a:r>
              <a:rPr lang="ru-RU"/>
              <a:t>Заголовок второго уровня</a:t>
            </a:r>
            <a:endParaRPr/>
          </a:p>
          <a:p>
            <a:pPr lvl="1">
              <a:defRPr/>
            </a:pPr>
            <a:r>
              <a:rPr lang="ru-RU"/>
              <a:t>Основной текст</a:t>
            </a:r>
            <a:endParaRPr/>
          </a:p>
          <a:p>
            <a:pPr lvl="2">
              <a:defRPr/>
            </a:pPr>
            <a:r>
              <a:rPr lang="ru-RU"/>
              <a:t>Элемент списка</a:t>
            </a:r>
            <a:endParaRPr/>
          </a:p>
          <a:p>
            <a:pPr lvl="3">
              <a:defRPr/>
            </a:pPr>
            <a:r>
              <a:rPr lang="ru-RU"/>
              <a:t>Дополнительный текст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Слайд 1.1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 hidden="0"/>
          <p:cNvPicPr>
            <a:picLocks noChangeAspect="1"/>
          </p:cNvPicPr>
          <p:nvPr isPhoto="0" userDrawn="1"/>
        </p:nvPicPr>
        <p:blipFill>
          <a:blip r:embed="rId2"/>
          <a:stretch/>
        </p:blipFill>
        <p:spPr bwMode="auto">
          <a:xfrm>
            <a:off x="5779050" y="1"/>
            <a:ext cx="6411057" cy="6876212"/>
          </a:xfrm>
          <a:prstGeom prst="rect">
            <a:avLst/>
          </a:prstGeom>
        </p:spPr>
      </p:pic>
      <p:sp>
        <p:nvSpPr>
          <p:cNvPr id="5" name="Объект 22" hidden="0"/>
          <p:cNvSpPr>
            <a:spLocks noGrp="1"/>
          </p:cNvSpPr>
          <p:nvPr isPhoto="0" userDrawn="0">
            <p:ph sz="quarter" idx="12" hasCustomPrompt="1"/>
          </p:nvPr>
        </p:nvSpPr>
        <p:spPr bwMode="auto">
          <a:xfrm>
            <a:off x="5793392" y="0"/>
            <a:ext cx="6382371" cy="68580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sz="800"/>
            </a:lvl1pPr>
          </a:lstStyle>
          <a:p>
            <a:pPr lvl="0">
              <a:defRPr/>
            </a:pPr>
            <a:r>
              <a:rPr lang="ru-RU"/>
              <a:t>объект</a:t>
            </a:r>
            <a:endParaRPr/>
          </a:p>
        </p:txBody>
      </p:sp>
      <p:sp>
        <p:nvSpPr>
          <p:cNvPr id="6" name="Заголовок 11" hidden="0"/>
          <p:cNvSpPr>
            <a:spLocks noGrp="1"/>
          </p:cNvSpPr>
          <p:nvPr isPhoto="0" userDrawn="0">
            <p:ph type="title" hasCustomPrompt="1"/>
          </p:nvPr>
        </p:nvSpPr>
        <p:spPr bwMode="auto">
          <a:xfrm>
            <a:off x="695400" y="301087"/>
            <a:ext cx="7657800" cy="1325559"/>
          </a:xfrm>
        </p:spPr>
        <p:txBody>
          <a:bodyPr>
            <a:normAutofit/>
          </a:bodyPr>
          <a:lstStyle>
            <a:lvl1pPr>
              <a:defRPr lang="ru-RU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7" name="Текст 24" hidden="0"/>
          <p:cNvSpPr>
            <a:spLocks noGrp="1"/>
          </p:cNvSpPr>
          <p:nvPr isPhoto="0" userDrawn="0">
            <p:ph type="body" sz="quarter" idx="13" hasCustomPrompt="1"/>
          </p:nvPr>
        </p:nvSpPr>
        <p:spPr bwMode="auto">
          <a:xfrm>
            <a:off x="695400" y="1738850"/>
            <a:ext cx="6973800" cy="5002518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</a:lstStyle>
          <a:p>
            <a:pPr lvl="0">
              <a:defRPr/>
            </a:pPr>
            <a:r>
              <a:rPr lang="ru-RU"/>
              <a:t>Заголовок второго уровня</a:t>
            </a:r>
            <a:endParaRPr/>
          </a:p>
          <a:p>
            <a:pPr lvl="1">
              <a:defRPr/>
            </a:pPr>
            <a:r>
              <a:rPr lang="ru-RU"/>
              <a:t>Основной текст</a:t>
            </a:r>
            <a:endParaRPr/>
          </a:p>
          <a:p>
            <a:pPr lvl="2">
              <a:defRPr/>
            </a:pPr>
            <a:r>
              <a:rPr lang="ru-RU"/>
              <a:t>Элемент списка</a:t>
            </a:r>
            <a:endParaRPr/>
          </a:p>
          <a:p>
            <a:pPr lvl="3">
              <a:defRPr/>
            </a:pPr>
            <a:r>
              <a:rPr lang="ru-RU"/>
              <a:t>Дополнительный текст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Слайд 1.2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7" hidden="0"/>
          <p:cNvPicPr>
            <a:picLocks noChangeAspect="1"/>
          </p:cNvPicPr>
          <p:nvPr isPhoto="0" userDrawn="1"/>
        </p:nvPicPr>
        <p:blipFill>
          <a:blip r:embed="rId2"/>
          <a:stretch/>
        </p:blipFill>
        <p:spPr bwMode="auto">
          <a:xfrm>
            <a:off x="5779050" y="1"/>
            <a:ext cx="6411057" cy="6876212"/>
          </a:xfrm>
          <a:prstGeom prst="rect">
            <a:avLst/>
          </a:prstGeom>
        </p:spPr>
      </p:pic>
      <p:sp>
        <p:nvSpPr>
          <p:cNvPr id="5" name="Объект 22" hidden="0"/>
          <p:cNvSpPr>
            <a:spLocks noGrp="1"/>
          </p:cNvSpPr>
          <p:nvPr isPhoto="0" userDrawn="0">
            <p:ph sz="quarter" idx="12" hasCustomPrompt="1"/>
          </p:nvPr>
        </p:nvSpPr>
        <p:spPr bwMode="auto">
          <a:xfrm>
            <a:off x="5809629" y="0"/>
            <a:ext cx="6382371" cy="68580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sz="800"/>
            </a:lvl1pPr>
          </a:lstStyle>
          <a:p>
            <a:pPr lvl="0">
              <a:defRPr/>
            </a:pPr>
            <a:r>
              <a:rPr lang="ru-RU"/>
              <a:t>объект</a:t>
            </a:r>
            <a:endParaRPr/>
          </a:p>
        </p:txBody>
      </p:sp>
      <p:sp>
        <p:nvSpPr>
          <p:cNvPr id="6" name="Заголовок 11" hidden="0"/>
          <p:cNvSpPr>
            <a:spLocks noGrp="1"/>
          </p:cNvSpPr>
          <p:nvPr isPhoto="0" userDrawn="0">
            <p:ph type="title" hasCustomPrompt="1"/>
          </p:nvPr>
        </p:nvSpPr>
        <p:spPr bwMode="auto">
          <a:xfrm>
            <a:off x="695400" y="255755"/>
            <a:ext cx="7657800" cy="1325559"/>
          </a:xfrm>
        </p:spPr>
        <p:txBody>
          <a:bodyPr>
            <a:normAutofit/>
          </a:bodyPr>
          <a:lstStyle>
            <a:lvl1pPr>
              <a:defRPr lang="ru-RU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7" name="Рисунок 2" hidden="0"/>
          <p:cNvSpPr>
            <a:spLocks noGrp="1"/>
          </p:cNvSpPr>
          <p:nvPr isPhoto="0" userDrawn="0">
            <p:ph type="pic" sz="quarter" idx="14" hasCustomPrompt="1"/>
          </p:nvPr>
        </p:nvSpPr>
        <p:spPr bwMode="auto">
          <a:xfrm>
            <a:off x="767408" y="1935390"/>
            <a:ext cx="474800" cy="477838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pPr>
              <a:defRPr/>
            </a:pPr>
            <a:r>
              <a:rPr lang="ru-RU"/>
              <a:t>рисунок</a:t>
            </a:r>
            <a:endParaRPr/>
          </a:p>
        </p:txBody>
      </p:sp>
      <p:sp>
        <p:nvSpPr>
          <p:cNvPr id="8" name="Текст 24" hidden="0"/>
          <p:cNvSpPr>
            <a:spLocks noGrp="1"/>
          </p:cNvSpPr>
          <p:nvPr isPhoto="0" userDrawn="0">
            <p:ph type="body" sz="quarter" idx="13" hasCustomPrompt="1"/>
          </p:nvPr>
        </p:nvSpPr>
        <p:spPr bwMode="auto">
          <a:xfrm>
            <a:off x="1408299" y="1935390"/>
            <a:ext cx="5566659" cy="477838"/>
          </a:xfrm>
        </p:spPr>
        <p:txBody>
          <a:bodyPr anchor="ctr"/>
          <a:lstStyle>
            <a:lvl1pPr marL="0" marR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cap="none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/>
              <a:t>Текст пункта</a:t>
            </a:r>
            <a:endParaRPr/>
          </a:p>
        </p:txBody>
      </p:sp>
      <p:sp>
        <p:nvSpPr>
          <p:cNvPr id="9" name="Рисунок 2" hidden="0"/>
          <p:cNvSpPr>
            <a:spLocks noGrp="1"/>
          </p:cNvSpPr>
          <p:nvPr isPhoto="0" userDrawn="0">
            <p:ph type="pic" sz="quarter" idx="15" hasCustomPrompt="1"/>
          </p:nvPr>
        </p:nvSpPr>
        <p:spPr bwMode="auto">
          <a:xfrm>
            <a:off x="767408" y="2765396"/>
            <a:ext cx="474800" cy="477838"/>
          </a:xfrm>
        </p:spPr>
        <p:txBody>
          <a:bodyPr>
            <a:normAutofit/>
          </a:bodyPr>
          <a:lstStyle>
            <a:lvl1pPr>
              <a:defRPr lang="ru-RU" sz="800" cap="all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ru-RU"/>
              <a:t>рисунок</a:t>
            </a:r>
            <a:endParaRPr/>
          </a:p>
        </p:txBody>
      </p:sp>
      <p:sp>
        <p:nvSpPr>
          <p:cNvPr id="10" name="Текст 24" hidden="0"/>
          <p:cNvSpPr>
            <a:spLocks noGrp="1"/>
          </p:cNvSpPr>
          <p:nvPr isPhoto="0" userDrawn="0">
            <p:ph type="body" sz="quarter" idx="16" hasCustomPrompt="1"/>
          </p:nvPr>
        </p:nvSpPr>
        <p:spPr bwMode="auto">
          <a:xfrm>
            <a:off x="1408299" y="2765396"/>
            <a:ext cx="5566659" cy="477838"/>
          </a:xfrm>
        </p:spPr>
        <p:txBody>
          <a:bodyPr anchor="ctr"/>
          <a:lstStyle>
            <a:lvl1pPr marL="0" marR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cap="none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/>
              <a:t>Текст пункта</a:t>
            </a:r>
            <a:endParaRPr/>
          </a:p>
        </p:txBody>
      </p:sp>
      <p:sp>
        <p:nvSpPr>
          <p:cNvPr id="11" name="Рисунок 2" hidden="0"/>
          <p:cNvSpPr>
            <a:spLocks noGrp="1"/>
          </p:cNvSpPr>
          <p:nvPr isPhoto="0" userDrawn="0">
            <p:ph type="pic" sz="quarter" idx="17" hasCustomPrompt="1"/>
          </p:nvPr>
        </p:nvSpPr>
        <p:spPr bwMode="auto">
          <a:xfrm>
            <a:off x="767408" y="3595403"/>
            <a:ext cx="474800" cy="477838"/>
          </a:xfrm>
        </p:spPr>
        <p:txBody>
          <a:bodyPr>
            <a:normAutofit/>
          </a:bodyPr>
          <a:lstStyle>
            <a:lvl1pPr>
              <a:defRPr lang="ru-RU" sz="800" cap="all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ru-RU"/>
              <a:t>рисунок</a:t>
            </a:r>
            <a:endParaRPr/>
          </a:p>
        </p:txBody>
      </p:sp>
      <p:sp>
        <p:nvSpPr>
          <p:cNvPr id="12" name="Текст 24" hidden="0"/>
          <p:cNvSpPr>
            <a:spLocks noGrp="1"/>
          </p:cNvSpPr>
          <p:nvPr isPhoto="0" userDrawn="0">
            <p:ph type="body" sz="quarter" idx="18" hasCustomPrompt="1"/>
          </p:nvPr>
        </p:nvSpPr>
        <p:spPr bwMode="auto">
          <a:xfrm>
            <a:off x="1408299" y="3595403"/>
            <a:ext cx="5566659" cy="477838"/>
          </a:xfrm>
        </p:spPr>
        <p:txBody>
          <a:bodyPr anchor="ctr"/>
          <a:lstStyle>
            <a:lvl1pPr marL="0" marR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cap="none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/>
              <a:t>Текст пункта</a:t>
            </a:r>
            <a:endParaRPr/>
          </a:p>
        </p:txBody>
      </p:sp>
      <p:sp>
        <p:nvSpPr>
          <p:cNvPr id="13" name="Рисунок 2" hidden="0"/>
          <p:cNvSpPr>
            <a:spLocks noGrp="1"/>
          </p:cNvSpPr>
          <p:nvPr isPhoto="0" userDrawn="0">
            <p:ph type="pic" sz="quarter" idx="19" hasCustomPrompt="1"/>
          </p:nvPr>
        </p:nvSpPr>
        <p:spPr bwMode="auto">
          <a:xfrm>
            <a:off x="767408" y="4425411"/>
            <a:ext cx="474800" cy="477838"/>
          </a:xfrm>
        </p:spPr>
        <p:txBody>
          <a:bodyPr>
            <a:normAutofit/>
          </a:bodyPr>
          <a:lstStyle>
            <a:lvl1pPr>
              <a:defRPr lang="ru-RU" sz="800" cap="all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ru-RU"/>
              <a:t>рисунок</a:t>
            </a:r>
            <a:endParaRPr/>
          </a:p>
        </p:txBody>
      </p:sp>
      <p:sp>
        <p:nvSpPr>
          <p:cNvPr id="14" name="Текст 24" hidden="0"/>
          <p:cNvSpPr>
            <a:spLocks noGrp="1"/>
          </p:cNvSpPr>
          <p:nvPr isPhoto="0" userDrawn="0">
            <p:ph type="body" sz="quarter" idx="20" hasCustomPrompt="1"/>
          </p:nvPr>
        </p:nvSpPr>
        <p:spPr bwMode="auto">
          <a:xfrm>
            <a:off x="1408299" y="4425411"/>
            <a:ext cx="5566659" cy="477838"/>
          </a:xfrm>
        </p:spPr>
        <p:txBody>
          <a:bodyPr anchor="ctr"/>
          <a:lstStyle>
            <a:lvl1pPr marL="0" marR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cap="none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/>
              <a:t>Текст пункта</a:t>
            </a:r>
            <a:endParaRPr/>
          </a:p>
        </p:txBody>
      </p:sp>
      <p:sp>
        <p:nvSpPr>
          <p:cNvPr id="15" name="Рисунок 2" hidden="0"/>
          <p:cNvSpPr>
            <a:spLocks noGrp="1"/>
          </p:cNvSpPr>
          <p:nvPr isPhoto="0" userDrawn="0">
            <p:ph type="pic" sz="quarter" idx="21" hasCustomPrompt="1"/>
          </p:nvPr>
        </p:nvSpPr>
        <p:spPr bwMode="auto">
          <a:xfrm>
            <a:off x="758310" y="5255418"/>
            <a:ext cx="474800" cy="4778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sz="800"/>
            </a:lvl1pPr>
          </a:lstStyle>
          <a:p>
            <a:pPr lvl="0">
              <a:defRPr/>
            </a:pPr>
            <a:r>
              <a:rPr lang="ru-RU"/>
              <a:t>рисунок</a:t>
            </a:r>
            <a:endParaRPr/>
          </a:p>
        </p:txBody>
      </p:sp>
      <p:sp>
        <p:nvSpPr>
          <p:cNvPr id="16" name="Текст 24" hidden="0"/>
          <p:cNvSpPr>
            <a:spLocks noGrp="1"/>
          </p:cNvSpPr>
          <p:nvPr isPhoto="0" userDrawn="0">
            <p:ph type="body" sz="quarter" idx="22" hasCustomPrompt="1"/>
          </p:nvPr>
        </p:nvSpPr>
        <p:spPr bwMode="auto">
          <a:xfrm>
            <a:off x="1399200" y="5255418"/>
            <a:ext cx="5566659" cy="477838"/>
          </a:xfrm>
        </p:spPr>
        <p:txBody>
          <a:bodyPr anchor="ctr"/>
          <a:lstStyle>
            <a:lvl1pPr marL="0" marR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cap="none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/>
              <a:t>Текст пункта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197" y="365121"/>
            <a:ext cx="10515600" cy="1325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8197" y="18256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dt="0" ftr="0" hdr="0" sldNum="0"/>
  <p:txStyles>
    <p:titleStyle>
      <a:lvl1pPr algn="l" defTabSz="914400">
        <a:lnSpc>
          <a:spcPct val="90000"/>
        </a:lnSpc>
        <a:spcBef>
          <a:spcPts val="0"/>
        </a:spcBef>
        <a:buNone/>
        <a:defRPr sz="3200">
          <a:solidFill>
            <a:schemeClr val="tx1"/>
          </a:solidFill>
          <a:latin typeface="+mj-lt"/>
          <a:ea typeface="+mj-ea"/>
        </a:defRPr>
      </a:lvl1pPr>
    </p:titleStyle>
    <p:bodyStyle>
      <a:lvl1pPr marL="0" indent="0" algn="l" defTabSz="914400">
        <a:lnSpc>
          <a:spcPct val="90000"/>
        </a:lnSpc>
        <a:spcBef>
          <a:spcPts val="1000"/>
        </a:spcBef>
        <a:spcAft>
          <a:spcPts val="1800"/>
        </a:spcAft>
        <a:buFont typeface="Arial"/>
        <a:buNone/>
        <a:defRPr sz="1800" cap="all">
          <a:solidFill>
            <a:schemeClr val="tx1"/>
          </a:solidFill>
          <a:latin typeface="+mn-lt"/>
          <a:ea typeface="+mn-ea"/>
        </a:defRPr>
      </a:lvl1pPr>
      <a:lvl2pPr marL="0" indent="0" algn="l" defTabSz="914400">
        <a:lnSpc>
          <a:spcPct val="90000"/>
        </a:lnSpc>
        <a:spcBef>
          <a:spcPts val="500"/>
        </a:spcBef>
        <a:buFont typeface="Arial"/>
        <a:buNone/>
        <a:defRPr sz="1600">
          <a:solidFill>
            <a:schemeClr val="tx1"/>
          </a:solidFill>
          <a:latin typeface="+mn-lt"/>
          <a:ea typeface="+mn-ea"/>
        </a:defRPr>
      </a:lvl2pPr>
      <a:lvl3pPr marL="355600" indent="-273050" algn="l" defTabSz="914400">
        <a:lnSpc>
          <a:spcPct val="90000"/>
        </a:lnSpc>
        <a:spcBef>
          <a:spcPts val="1200"/>
        </a:spcBef>
        <a:spcAft>
          <a:spcPts val="0"/>
        </a:spcAft>
        <a:buFont typeface="Arial"/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>
              <a:lumMod val="60000"/>
              <a:lumOff val="40000"/>
            </a:schemeClr>
          </a:solidFill>
          <a:latin typeface="+mn-lt"/>
          <a:ea typeface="+mn-ea"/>
        </a:defRPr>
      </a:lvl4pPr>
      <a:lvl5pPr marL="0" indent="0" algn="l" defTabSz="914400">
        <a:lnSpc>
          <a:spcPct val="90000"/>
        </a:lnSpc>
        <a:spcBef>
          <a:spcPts val="500"/>
        </a:spcBef>
        <a:buFont typeface="Arial"/>
        <a:buNone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hyperlink" Target="https://support.r7-office.ru/hc/ru/sections/360004899377" TargetMode="Externa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hyperlink" Target="https://support.r7-office.ru/hc/ru/sections/360004813178" TargetMode="Externa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60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avs4you.com/" TargetMode="External"/><Relationship Id="rId3" Type="http://schemas.openxmlformats.org/officeDocument/2006/relationships/hyperlink" Target="https://www.onlyoffice.com/" TargetMode="Externa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png"/><Relationship Id="rId3" Type="http://schemas.openxmlformats.org/officeDocument/2006/relationships/hyperlink" Target="https://support.r7-office.ru/hc/ru/categories/360003199798" TargetMode="External"/><Relationship Id="rId4" Type="http://schemas.openxmlformats.org/officeDocument/2006/relationships/image" Target="../media/image96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9" Type="http://schemas.openxmlformats.org/officeDocument/2006/relationships/image" Target="../media/image103.png"/><Relationship Id="rId10" Type="http://schemas.openxmlformats.org/officeDocument/2006/relationships/image" Target="../media/image104.png"/><Relationship Id="rId11" Type="http://schemas.openxmlformats.org/officeDocument/2006/relationships/image" Target="../media/image105.jpg"/><Relationship Id="rId12" Type="http://schemas.openxmlformats.org/officeDocument/2006/relationships/image" Target="../media/image106.png"/><Relationship Id="rId13" Type="http://schemas.openxmlformats.org/officeDocument/2006/relationships/image" Target="../media/image107.png"/><Relationship Id="rId14" Type="http://schemas.openxmlformats.org/officeDocument/2006/relationships/image" Target="../media/image108.png"/><Relationship Id="rId15" Type="http://schemas.openxmlformats.org/officeDocument/2006/relationships/image" Target="../media/image109.png"/><Relationship Id="rId16" Type="http://schemas.openxmlformats.org/officeDocument/2006/relationships/image" Target="../media/image110.png"/><Relationship Id="rId17" Type="http://schemas.openxmlformats.org/officeDocument/2006/relationships/image" Target="../media/image111.png"/><Relationship Id="rId18" Type="http://schemas.openxmlformats.org/officeDocument/2006/relationships/image" Target="../media/image112.png"/><Relationship Id="rId19" Type="http://schemas.openxmlformats.org/officeDocument/2006/relationships/image" Target="../media/image113.png"/><Relationship Id="rId20" Type="http://schemas.openxmlformats.org/officeDocument/2006/relationships/image" Target="../media/image114.png"/><Relationship Id="rId21" Type="http://schemas.openxmlformats.org/officeDocument/2006/relationships/image" Target="../media/image115.png"/><Relationship Id="rId22" Type="http://schemas.openxmlformats.org/officeDocument/2006/relationships/image" Target="../media/image116.png"/><Relationship Id="rId23" Type="http://schemas.openxmlformats.org/officeDocument/2006/relationships/image" Target="../media/image117.png"/><Relationship Id="rId24" Type="http://schemas.openxmlformats.org/officeDocument/2006/relationships/image" Target="../media/image118.png"/><Relationship Id="rId25" Type="http://schemas.openxmlformats.org/officeDocument/2006/relationships/image" Target="../media/image119.png"/><Relationship Id="rId26" Type="http://schemas.openxmlformats.org/officeDocument/2006/relationships/image" Target="../media/image120.png"/><Relationship Id="rId27" Type="http://schemas.openxmlformats.org/officeDocument/2006/relationships/image" Target="../media/image121.png"/><Relationship Id="rId28" Type="http://schemas.openxmlformats.org/officeDocument/2006/relationships/image" Target="../media/image122.png"/><Relationship Id="rId29" Type="http://schemas.openxmlformats.org/officeDocument/2006/relationships/image" Target="../media/image123.png"/><Relationship Id="rId30" Type="http://schemas.openxmlformats.org/officeDocument/2006/relationships/image" Target="../media/image124.png"/><Relationship Id="rId31" Type="http://schemas.openxmlformats.org/officeDocument/2006/relationships/image" Target="../media/image125.png"/><Relationship Id="rId32" Type="http://schemas.openxmlformats.org/officeDocument/2006/relationships/hyperlink" Target="https://support.r7-office.ru/hc/ru/categories/360003199798" TargetMode="External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9" Type="http://schemas.openxmlformats.org/officeDocument/2006/relationships/image" Target="../media/image133.png"/><Relationship Id="rId10" Type="http://schemas.openxmlformats.org/officeDocument/2006/relationships/image" Target="../media/image134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Relationship Id="rId3" Type="http://schemas.openxmlformats.org/officeDocument/2006/relationships/image" Target="../media/image135.png"/><Relationship Id="rId4" Type="http://schemas.openxmlformats.org/officeDocument/2006/relationships/image" Target="../media/image136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Relationship Id="rId3" Type="http://schemas.openxmlformats.org/officeDocument/2006/relationships/image" Target="../media/image137.png"/><Relationship Id="rId4" Type="http://schemas.openxmlformats.org/officeDocument/2006/relationships/image" Target="../media/image138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7" Type="http://schemas.openxmlformats.org/officeDocument/2006/relationships/image" Target="../media/image144.png"/><Relationship Id="rId8" Type="http://schemas.openxmlformats.org/officeDocument/2006/relationships/image" Target="../media/image145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9.png"/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image" Target="../media/image150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Relationship Id="rId3" Type="http://schemas.openxmlformats.org/officeDocument/2006/relationships/image" Target="../media/image151.png"/><Relationship Id="rId4" Type="http://schemas.openxmlformats.org/officeDocument/2006/relationships/image" Target="../media/image152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Relationship Id="rId3" Type="http://schemas.openxmlformats.org/officeDocument/2006/relationships/image" Target="../media/image153.png"/><Relationship Id="rId4" Type="http://schemas.openxmlformats.org/officeDocument/2006/relationships/image" Target="../media/image154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5.png"/><Relationship Id="rId3" Type="http://schemas.openxmlformats.org/officeDocument/2006/relationships/image" Target="../media/image139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6" Type="http://schemas.openxmlformats.org/officeDocument/2006/relationships/image" Target="../media/image158.png"/><Relationship Id="rId7" Type="http://schemas.openxmlformats.org/officeDocument/2006/relationships/image" Target="../media/image159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1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0.png"/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image" Target="../media/image163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Relationship Id="rId3" Type="http://schemas.openxmlformats.org/officeDocument/2006/relationships/image" Target="../media/image164.png"/><Relationship Id="rId4" Type="http://schemas.openxmlformats.org/officeDocument/2006/relationships/image" Target="../media/image165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6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7.png"/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1.png"/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5" Type="http://schemas.openxmlformats.org/officeDocument/2006/relationships/image" Target="../media/image87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8.png"/><Relationship Id="rId3" Type="http://schemas.openxmlformats.org/officeDocument/2006/relationships/image" Target="../media/image174.png"/><Relationship Id="rId4" Type="http://schemas.openxmlformats.org/officeDocument/2006/relationships/image" Target="../media/image170.png"/><Relationship Id="rId5" Type="http://schemas.openxmlformats.org/officeDocument/2006/relationships/image" Target="../media/image87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5.png"/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8" Type="http://schemas.openxmlformats.org/officeDocument/2006/relationships/image" Target="../media/image181.png"/><Relationship Id="rId9" Type="http://schemas.openxmlformats.org/officeDocument/2006/relationships/image" Target="../media/image182.png"/><Relationship Id="rId10" Type="http://schemas.openxmlformats.org/officeDocument/2006/relationships/image" Target="../media/image183.png"/><Relationship Id="rId11" Type="http://schemas.openxmlformats.org/officeDocument/2006/relationships/image" Target="../media/image184.png"/><Relationship Id="rId12" Type="http://schemas.openxmlformats.org/officeDocument/2006/relationships/image" Target="../media/image185.pn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6.png"/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6" Type="http://schemas.openxmlformats.org/officeDocument/2006/relationships/image" Target="../media/image190.pn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5" Type="http://schemas.openxmlformats.org/officeDocument/2006/relationships/image" Target="../media/image193.png"/><Relationship Id="rId6" Type="http://schemas.openxmlformats.org/officeDocument/2006/relationships/image" Target="../media/image194.png"/><Relationship Id="rId7" Type="http://schemas.openxmlformats.org/officeDocument/2006/relationships/image" Target="../media/image195.png"/><Relationship Id="rId8" Type="http://schemas.openxmlformats.org/officeDocument/2006/relationships/image" Target="../media/image196.png"/><Relationship Id="rId9" Type="http://schemas.openxmlformats.org/officeDocument/2006/relationships/image" Target="../media/image197.png"/><Relationship Id="rId10" Type="http://schemas.openxmlformats.org/officeDocument/2006/relationships/image" Target="../media/image198.png"/><Relationship Id="rId11" Type="http://schemas.openxmlformats.org/officeDocument/2006/relationships/image" Target="../media/image199.png"/><Relationship Id="rId12" Type="http://schemas.openxmlformats.org/officeDocument/2006/relationships/image" Target="../media/image200.png"/><Relationship Id="rId13" Type="http://schemas.openxmlformats.org/officeDocument/2006/relationships/image" Target="../media/image201.png"/><Relationship Id="rId14" Type="http://schemas.openxmlformats.org/officeDocument/2006/relationships/image" Target="../media/image202.png"/><Relationship Id="rId15" Type="http://schemas.openxmlformats.org/officeDocument/2006/relationships/image" Target="../media/image203.png"/><Relationship Id="rId16" Type="http://schemas.openxmlformats.org/officeDocument/2006/relationships/image" Target="../media/image204.png"/><Relationship Id="rId17" Type="http://schemas.openxmlformats.org/officeDocument/2006/relationships/image" Target="../media/image205.png"/><Relationship Id="rId18" Type="http://schemas.openxmlformats.org/officeDocument/2006/relationships/image" Target="../media/image206.png"/><Relationship Id="rId19" Type="http://schemas.openxmlformats.org/officeDocument/2006/relationships/image" Target="../media/image207.png"/><Relationship Id="rId20" Type="http://schemas.openxmlformats.org/officeDocument/2006/relationships/image" Target="../media/image208.png"/><Relationship Id="rId21" Type="http://schemas.openxmlformats.org/officeDocument/2006/relationships/image" Target="../media/image209.png"/><Relationship Id="rId22" Type="http://schemas.openxmlformats.org/officeDocument/2006/relationships/image" Target="../media/image210.png"/><Relationship Id="rId23" Type="http://schemas.openxmlformats.org/officeDocument/2006/relationships/image" Target="../media/image211.png"/><Relationship Id="rId24" Type="http://schemas.openxmlformats.org/officeDocument/2006/relationships/image" Target="../media/image212.png"/><Relationship Id="rId25" Type="http://schemas.openxmlformats.org/officeDocument/2006/relationships/image" Target="../media/image213.png"/><Relationship Id="rId26" Type="http://schemas.openxmlformats.org/officeDocument/2006/relationships/image" Target="../media/image214.png"/><Relationship Id="rId27" Type="http://schemas.openxmlformats.org/officeDocument/2006/relationships/image" Target="../media/image215.png"/><Relationship Id="rId28" Type="http://schemas.openxmlformats.org/officeDocument/2006/relationships/image" Target="../media/image216.png"/><Relationship Id="rId29" Type="http://schemas.openxmlformats.org/officeDocument/2006/relationships/image" Target="../media/image217.png"/><Relationship Id="rId30" Type="http://schemas.openxmlformats.org/officeDocument/2006/relationships/image" Target="../media/image218.png"/><Relationship Id="rId31" Type="http://schemas.openxmlformats.org/officeDocument/2006/relationships/image" Target="../media/image219.pn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0.png"/><Relationship Id="rId3" Type="http://schemas.openxmlformats.org/officeDocument/2006/relationships/image" Target="../media/image221.png"/><Relationship Id="rId4" Type="http://schemas.openxmlformats.org/officeDocument/2006/relationships/image" Target="../media/image222.png"/><Relationship Id="rId5" Type="http://schemas.openxmlformats.org/officeDocument/2006/relationships/image" Target="../media/image223.png"/><Relationship Id="rId6" Type="http://schemas.openxmlformats.org/officeDocument/2006/relationships/image" Target="../media/image224.png"/><Relationship Id="rId7" Type="http://schemas.openxmlformats.org/officeDocument/2006/relationships/image" Target="../media/image225.png"/><Relationship Id="rId8" Type="http://schemas.openxmlformats.org/officeDocument/2006/relationships/image" Target="../media/image226.png"/><Relationship Id="rId9" Type="http://schemas.openxmlformats.org/officeDocument/2006/relationships/image" Target="../media/image227.png"/><Relationship Id="rId10" Type="http://schemas.openxmlformats.org/officeDocument/2006/relationships/image" Target="../media/image228.png"/><Relationship Id="rId11" Type="http://schemas.openxmlformats.org/officeDocument/2006/relationships/image" Target="../media/image229.png"/><Relationship Id="rId12" Type="http://schemas.openxmlformats.org/officeDocument/2006/relationships/image" Target="../media/image230.png"/><Relationship Id="rId13" Type="http://schemas.openxmlformats.org/officeDocument/2006/relationships/image" Target="../media/image231.png"/><Relationship Id="rId14" Type="http://schemas.openxmlformats.org/officeDocument/2006/relationships/image" Target="../media/image232.png"/><Relationship Id="rId15" Type="http://schemas.openxmlformats.org/officeDocument/2006/relationships/image" Target="../media/image233.png"/><Relationship Id="rId16" Type="http://schemas.openxmlformats.org/officeDocument/2006/relationships/image" Target="../media/image234.png"/><Relationship Id="rId17" Type="http://schemas.openxmlformats.org/officeDocument/2006/relationships/image" Target="../media/image235.png"/><Relationship Id="rId18" Type="http://schemas.openxmlformats.org/officeDocument/2006/relationships/image" Target="../media/image236.png"/><Relationship Id="rId19" Type="http://schemas.openxmlformats.org/officeDocument/2006/relationships/image" Target="../media/image237.png"/><Relationship Id="rId20" Type="http://schemas.openxmlformats.org/officeDocument/2006/relationships/image" Target="../media/image238.png"/><Relationship Id="rId21" Type="http://schemas.openxmlformats.org/officeDocument/2006/relationships/image" Target="../media/image239.png"/><Relationship Id="rId22" Type="http://schemas.openxmlformats.org/officeDocument/2006/relationships/image" Target="../media/image240.png"/><Relationship Id="rId23" Type="http://schemas.openxmlformats.org/officeDocument/2006/relationships/image" Target="../media/image241.png"/><Relationship Id="rId24" Type="http://schemas.openxmlformats.org/officeDocument/2006/relationships/image" Target="../media/image242.png"/><Relationship Id="rId25" Type="http://schemas.openxmlformats.org/officeDocument/2006/relationships/image" Target="../media/image243.png"/><Relationship Id="rId26" Type="http://schemas.openxmlformats.org/officeDocument/2006/relationships/image" Target="../media/image244.png"/><Relationship Id="rId27" Type="http://schemas.openxmlformats.org/officeDocument/2006/relationships/image" Target="../media/image245.png"/><Relationship Id="rId28" Type="http://schemas.openxmlformats.org/officeDocument/2006/relationships/image" Target="../media/image246.png"/><Relationship Id="rId29" Type="http://schemas.openxmlformats.org/officeDocument/2006/relationships/image" Target="../media/image247.png"/><Relationship Id="rId30" Type="http://schemas.openxmlformats.org/officeDocument/2006/relationships/image" Target="../media/image248.png"/><Relationship Id="rId31" Type="http://schemas.openxmlformats.org/officeDocument/2006/relationships/image" Target="../media/image249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1.png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5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5" Type="http://schemas.openxmlformats.org/officeDocument/2006/relationships/image" Target="../media/image5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6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984535" y="2204864"/>
            <a:ext cx="5490711" cy="1325559"/>
          </a:xfrm>
        </p:spPr>
        <p:txBody>
          <a:bodyPr/>
          <a:lstStyle/>
          <a:p>
            <a:pPr>
              <a:defRPr/>
            </a:pPr>
            <a:r>
              <a:rPr lang="ru-RU"/>
              <a:t>Профессиональный</a:t>
            </a:r>
            <a:endParaRPr/>
          </a:p>
        </p:txBody>
      </p:sp>
      <p:sp>
        <p:nvSpPr>
          <p:cNvPr id="5" name="Текст 7" hidden="0"/>
          <p:cNvSpPr>
            <a:spLocks noGrp="1"/>
          </p:cNvSpPr>
          <p:nvPr isPhoto="0" userDrawn="0">
            <p:ph type="body" sz="quarter" idx="10" hasCustomPrompt="0"/>
          </p:nvPr>
        </p:nvSpPr>
        <p:spPr bwMode="auto">
          <a:xfrm>
            <a:off x="983432" y="3645024"/>
            <a:ext cx="5490711" cy="1128514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ru-RU"/>
              <a:t>Обзор продукта</a:t>
            </a:r>
            <a:endParaRPr/>
          </a:p>
          <a:p>
            <a:pPr>
              <a:spcAft>
                <a:spcPts val="2400"/>
              </a:spcAft>
              <a:defRPr/>
            </a:pPr>
            <a:r>
              <a:rPr lang="ru-RU"/>
              <a:t>Для российских компаний, госорганов и учреждений образования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451092" y="1064918"/>
            <a:ext cx="7963222" cy="4728163"/>
          </a:xfrm>
          <a:prstGeom prst="rect">
            <a:avLst/>
          </a:prstGeom>
        </p:spPr>
      </p:pic>
      <p:sp>
        <p:nvSpPr>
          <p:cNvPr id="5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95400" y="301087"/>
            <a:ext cx="7657800" cy="1325559"/>
          </a:xfrm>
        </p:spPr>
        <p:txBody>
          <a:bodyPr/>
          <a:lstStyle/>
          <a:p>
            <a:pPr lvl="0">
              <a:defRPr/>
            </a:pPr>
            <a:r>
              <a:rPr lang="ru-RU"/>
              <a:t>Функция  рецензирования</a:t>
            </a:r>
            <a:endParaRPr lang="ru-RU"/>
          </a:p>
        </p:txBody>
      </p:sp>
      <p:sp>
        <p:nvSpPr>
          <p:cNvPr id="6" name="Текст 7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695325" y="1738313"/>
            <a:ext cx="6973888" cy="464462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/>
              <a:t>Проверка документа без внесения изменений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возможность предложить корректировки текста, не меняя при этом сам документ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удобная навигация по исправлениям, подсветка изменений в тексте документа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разные режимы просмотра изменений</a:t>
            </a:r>
            <a:endParaRPr/>
          </a:p>
          <a:p>
            <a:pPr lvl="1">
              <a:defRPr/>
            </a:pPr>
            <a:endParaRPr lang="ru-RU"/>
          </a:p>
          <a:p>
            <a:pPr>
              <a:defRPr/>
            </a:pPr>
            <a:r>
              <a:rPr lang="ru-RU"/>
              <a:t>Полный контроль над содержимым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возможность принять или отклонить отдельное изменение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возможность принять или отклонить все изменения сразу</a:t>
            </a:r>
            <a:endParaRPr/>
          </a:p>
          <a:p>
            <a:pPr lvl="1">
              <a:defRPr/>
            </a:pPr>
            <a:endParaRPr lang="ru-RU"/>
          </a:p>
          <a:p>
            <a:pPr lvl="1">
              <a:defRPr/>
            </a:pPr>
            <a:endParaRPr lang="ru-RU"/>
          </a:p>
          <a:p>
            <a:pPr lvl="1" indent="714375">
              <a:defRPr/>
            </a:pPr>
            <a:r>
              <a:rPr lang="ru-RU"/>
              <a:t>Рецензирование полностью совместимо </a:t>
            </a:r>
            <a:endParaRPr/>
          </a:p>
          <a:p>
            <a:pPr lvl="1" indent="714375">
              <a:defRPr/>
            </a:pPr>
            <a:r>
              <a:rPr lang="ru-RU"/>
              <a:t>с Microsoft Office</a:t>
            </a:r>
            <a:endParaRPr/>
          </a:p>
        </p:txBody>
      </p:sp>
      <p:pic>
        <p:nvPicPr>
          <p:cNvPr id="7" name="Рисунок 7" descr="Значок &quot;Галочка&quot;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23391" y="5440558"/>
            <a:ext cx="796754" cy="796754"/>
          </a:xfrm>
          <a:prstGeom prst="rect">
            <a:avLst/>
          </a:prstGeom>
        </p:spPr>
      </p:pic>
      <p:pic>
        <p:nvPicPr>
          <p:cNvPr id="8" name="Picture 5" hidden="0"/>
          <p:cNvPicPr>
            <a:picLocks noChangeAspect="1"/>
          </p:cNvPicPr>
          <p:nvPr isPhoto="0" userDrawn="0"/>
        </p:nvPicPr>
        <p:blipFill>
          <a:blip r:embed="rId2"/>
          <a:srcRect l="32637" t="36619" r="3995" b="3772"/>
          <a:stretch/>
        </p:blipFill>
        <p:spPr bwMode="auto">
          <a:xfrm>
            <a:off x="8040216" y="3889300"/>
            <a:ext cx="4464496" cy="2493640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7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Подключение сторонних дополнений (плагинов)</a:t>
            </a:r>
            <a:endParaRPr/>
          </a:p>
        </p:txBody>
      </p:sp>
      <p:sp>
        <p:nvSpPr>
          <p:cNvPr id="5" name="Текст 8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695400" y="1738849"/>
            <a:ext cx="6973800" cy="4426455"/>
          </a:xfrm>
        </p:spPr>
        <p:txBody>
          <a:bodyPr/>
          <a:lstStyle/>
          <a:p>
            <a:pPr>
              <a:defRPr/>
            </a:pPr>
            <a:r>
              <a:rPr lang="ru-RU"/>
              <a:t>Встроенные сторонние дополнения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OCR (</a:t>
            </a:r>
            <a:r>
              <a:rPr lang="ru-RU"/>
              <a:t>распознование</a:t>
            </a:r>
            <a:r>
              <a:rPr lang="ru-RU"/>
              <a:t> текста)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вставка видео с видеохостинга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онлайн-переводчик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Главред - стилистическая проверка текста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редактор изображений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подсветка кода</a:t>
            </a:r>
            <a:endParaRPr/>
          </a:p>
          <a:p>
            <a:pPr lvl="1">
              <a:defRPr/>
            </a:pPr>
            <a:endParaRPr lang="ru-RU"/>
          </a:p>
          <a:p>
            <a:pPr>
              <a:defRPr/>
            </a:pPr>
            <a:r>
              <a:rPr lang="ru-RU"/>
              <a:t>Разработка и подключение собственных плагинов для интеграции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возможность интеграции с существующими ERP-системами, в том числе с 1С и другими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подробная документация по разработке плагинов</a:t>
            </a:r>
            <a:endParaRPr/>
          </a:p>
        </p:txBody>
      </p:sp>
      <p:pic>
        <p:nvPicPr>
          <p:cNvPr id="6" name="Picture 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451092" y="1064918"/>
            <a:ext cx="7963222" cy="4728163"/>
          </a:xfrm>
          <a:prstGeom prst="rect">
            <a:avLst/>
          </a:prstGeom>
        </p:spPr>
      </p:pic>
      <p:pic>
        <p:nvPicPr>
          <p:cNvPr id="7" name="Picture 5" hidden="0"/>
          <p:cNvPicPr>
            <a:picLocks noChangeAspect="1"/>
          </p:cNvPicPr>
          <p:nvPr isPhoto="0" userDrawn="0"/>
        </p:nvPicPr>
        <p:blipFill>
          <a:blip r:embed="rId3"/>
          <a:srcRect l="0" t="2964" r="0" b="2962"/>
          <a:stretch/>
        </p:blipFill>
        <p:spPr bwMode="auto">
          <a:xfrm>
            <a:off x="8040216" y="3889300"/>
            <a:ext cx="4464496" cy="2493640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sp>
        <p:nvSpPr>
          <p:cNvPr id="8" name="Прямоугольник 11" hidden="0"/>
          <p:cNvSpPr/>
          <p:nvPr isPhoto="0" userDrawn="0"/>
        </p:nvSpPr>
        <p:spPr bwMode="auto">
          <a:xfrm flipH="0" flipV="0">
            <a:off x="700831" y="6213358"/>
            <a:ext cx="7540363" cy="68710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1600"/>
              <a:t>Подробнее: </a:t>
            </a:r>
            <a:r>
              <a:rPr sz="1600" u="sng">
                <a:solidFill>
                  <a:schemeClr val="hlink"/>
                </a:solidFill>
                <a:hlinkClick r:id="rId4" tooltip="https://support.r7-office.ru/hc/ru/sections/360004899377"/>
              </a:rPr>
              <a:t>https://support.r7-office.ru/hc/ru/sections/360004899377</a:t>
            </a:r>
            <a:endParaRPr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7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Макросы</a:t>
            </a:r>
            <a:endParaRPr/>
          </a:p>
        </p:txBody>
      </p:sp>
      <p:sp>
        <p:nvSpPr>
          <p:cNvPr id="5" name="Текст 8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/>
        <p:txBody>
          <a:bodyPr>
            <a:normAutofit/>
          </a:bodyPr>
          <a:lstStyle/>
          <a:p>
            <a:pPr marL="285750" lvl="1" indent="-285750">
              <a:lnSpc>
                <a:spcPct val="100000"/>
              </a:lnSpc>
              <a:spcAft>
                <a:spcPts val="1800"/>
              </a:spcAft>
              <a:buFont typeface="Arial"/>
              <a:buChar char="•"/>
              <a:defRPr/>
            </a:pPr>
            <a:endParaRPr lang="ru-RU" sz="2000"/>
          </a:p>
          <a:p>
            <a:pPr marL="285750" lvl="1" indent="-285750">
              <a:lnSpc>
                <a:spcPct val="100000"/>
              </a:lnSpc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/>
              <a:t>Простой отладчик макросов</a:t>
            </a:r>
            <a:endParaRPr/>
          </a:p>
          <a:p>
            <a:pPr marL="285750" lvl="1" indent="-285750">
              <a:lnSpc>
                <a:spcPct val="100000"/>
              </a:lnSpc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/>
              <a:t>Язык похожий на VBA</a:t>
            </a:r>
            <a:endParaRPr/>
          </a:p>
          <a:p>
            <a:pPr marL="285750" lvl="1" indent="-285750">
              <a:lnSpc>
                <a:spcPct val="100000"/>
              </a:lnSpc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/>
              <a:t>Возможность отладки макросов через консоль браузера (F12 раздел консоль)</a:t>
            </a:r>
            <a:endParaRPr/>
          </a:p>
          <a:p>
            <a:pPr marL="285750" lvl="1" indent="-285750">
              <a:lnSpc>
                <a:spcPct val="100000"/>
              </a:lnSpc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/>
              <a:t>Интеграция по API</a:t>
            </a:r>
            <a:endParaRPr/>
          </a:p>
          <a:p>
            <a:pPr lvl="1">
              <a:lnSpc>
                <a:spcPct val="100000"/>
              </a:lnSpc>
              <a:defRPr/>
            </a:pPr>
            <a:endParaRPr lang="ru-RU" sz="2000"/>
          </a:p>
        </p:txBody>
      </p:sp>
      <p:pic>
        <p:nvPicPr>
          <p:cNvPr id="6" name="Picture 5" hidden="0"/>
          <p:cNvPicPr>
            <a:picLocks noChangeAspect="1"/>
          </p:cNvPicPr>
          <p:nvPr isPhoto="0" userDrawn="0"/>
        </p:nvPicPr>
        <p:blipFill>
          <a:blip r:embed="rId2"/>
          <a:srcRect l="19256" t="10599" r="19254" b="5834"/>
          <a:stretch/>
        </p:blipFill>
        <p:spPr bwMode="auto">
          <a:xfrm>
            <a:off x="8040216" y="1052736"/>
            <a:ext cx="5904656" cy="4764660"/>
          </a:xfrm>
          <a:prstGeom prst="rect">
            <a:avLst/>
          </a:prstGeom>
        </p:spPr>
      </p:pic>
      <p:pic>
        <p:nvPicPr>
          <p:cNvPr id="7" name="Picture 5" hidden="0"/>
          <p:cNvPicPr>
            <a:picLocks noChangeAspect="1"/>
          </p:cNvPicPr>
          <p:nvPr isPhoto="0" userDrawn="0"/>
        </p:nvPicPr>
        <p:blipFill>
          <a:blip r:embed="rId3"/>
          <a:srcRect l="0" t="2964" r="0" b="2962"/>
          <a:stretch/>
        </p:blipFill>
        <p:spPr bwMode="auto">
          <a:xfrm>
            <a:off x="8760296" y="3573016"/>
            <a:ext cx="4464496" cy="2493640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sp>
        <p:nvSpPr>
          <p:cNvPr id="8" name="Прямоугольник 5" hidden="0"/>
          <p:cNvSpPr/>
          <p:nvPr isPhoto="0" userDrawn="0"/>
        </p:nvSpPr>
        <p:spPr bwMode="auto">
          <a:xfrm flipH="0" flipV="0">
            <a:off x="700831" y="6213358"/>
            <a:ext cx="7333298" cy="68710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1600"/>
              <a:t>Подробнее: </a:t>
            </a:r>
            <a:r>
              <a:rPr sz="1600" u="sng">
                <a:solidFill>
                  <a:schemeClr val="hlink"/>
                </a:solidFill>
                <a:hlinkClick r:id="rId4" tooltip="https://support.r7-office.ru/hc/ru/sections/360004813178"/>
              </a:rPr>
              <a:t>https://support.r7-office.ru/hc/ru/sections/360004813178</a:t>
            </a:r>
            <a:endParaRPr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/>
        </p:nvSpPr>
        <p:spPr bwMode="auto">
          <a:xfrm>
            <a:off x="407368" y="0"/>
            <a:ext cx="7848871" cy="1325562"/>
          </a:xfrm>
        </p:spPr>
        <p:txBody>
          <a:bodyPr vert="horz" lIns="91440" tIns="45720" rIns="91440" bIns="45720" rtlCol="0" anchor="ctr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lang="ru-RU" sz="320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pPr>
              <a:defRPr/>
            </a:pPr>
            <a:r>
              <a:rPr lang="ru-RU" sz="3200">
                <a:latin typeface="Roboto"/>
                <a:ea typeface="Roboto"/>
              </a:rPr>
              <a:t>Макросы – пример скрипта</a:t>
            </a:r>
            <a:endParaRPr sz="1800"/>
          </a:p>
        </p:txBody>
      </p:sp>
      <p:sp>
        <p:nvSpPr>
          <p:cNvPr id="5" name="Прямоугольник 10" hidden="0"/>
          <p:cNvSpPr/>
          <p:nvPr isPhoto="0" userDrawn="0"/>
        </p:nvSpPr>
        <p:spPr bwMode="auto">
          <a:xfrm>
            <a:off x="499446" y="1197191"/>
            <a:ext cx="5452538" cy="55399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2">
                    <a:lumMod val="25000"/>
                  </a:schemeClr>
                </a:solidFill>
                <a:latin typeface="+mj-lt"/>
                <a:cs typeface="Courier New"/>
              </a:rPr>
              <a:t>Microsoft VBA</a:t>
            </a:r>
            <a:endParaRPr>
              <a:solidFill>
                <a:schemeClr val="bg2">
                  <a:lumMod val="25000"/>
                </a:schemeClr>
              </a:solidFill>
              <a:latin typeface="+mj-lt"/>
              <a:cs typeface="Courier New"/>
            </a:endParaRPr>
          </a:p>
          <a:p>
            <a:pPr>
              <a:defRPr/>
            </a:pPr>
            <a:endParaRPr sz="1400">
              <a:solidFill>
                <a:srgbClr val="660066"/>
              </a:solidFill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Sub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Example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()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Dim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myRange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	Dim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result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	Dim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Run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As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Long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For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Run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=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006666"/>
                </a:solidFill>
                <a:latin typeface="Courier New"/>
                <a:cs typeface="Courier New"/>
              </a:rPr>
              <a:t>1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To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006666"/>
                </a:solidFill>
                <a:latin typeface="Courier New"/>
                <a:cs typeface="Courier New"/>
              </a:rPr>
              <a:t>3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	Select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Case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Run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	Case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006666"/>
                </a:solidFill>
                <a:latin typeface="Courier New"/>
                <a:cs typeface="Courier New"/>
              </a:rPr>
              <a:t>1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	result 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=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008800"/>
                </a:solidFill>
                <a:latin typeface="Courier New"/>
                <a:cs typeface="Courier New"/>
              </a:rPr>
              <a:t>"=SUM(A1:A100)"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	Case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006666"/>
                </a:solidFill>
                <a:latin typeface="Courier New"/>
                <a:cs typeface="Courier New"/>
              </a:rPr>
              <a:t>2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	result 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=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008800"/>
                </a:solidFill>
                <a:latin typeface="Courier New"/>
                <a:cs typeface="Courier New"/>
              </a:rPr>
              <a:t>"=SUM(A1:A300)"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	Case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006666"/>
                </a:solidFill>
                <a:latin typeface="Courier New"/>
                <a:cs typeface="Courier New"/>
              </a:rPr>
              <a:t>3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	result 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=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008800"/>
                </a:solidFill>
                <a:latin typeface="Courier New"/>
                <a:cs typeface="Courier New"/>
              </a:rPr>
              <a:t>"=SUM(A1:A25)"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End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Select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		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ActiveSheet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.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range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(</a:t>
            </a:r>
            <a:r>
              <a:rPr lang="en-US" sz="1400">
                <a:solidFill>
                  <a:srgbClr val="008800"/>
                </a:solidFill>
                <a:latin typeface="Courier New"/>
                <a:cs typeface="Courier New"/>
              </a:rPr>
              <a:t>"B"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&amp;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Run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)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=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result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	Next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Run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End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Sub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endParaRPr sz="1400">
              <a:solidFill>
                <a:srgbClr val="660066"/>
              </a:solidFill>
              <a:latin typeface="Courier New"/>
              <a:cs typeface="Courier New"/>
            </a:endParaRPr>
          </a:p>
          <a:p>
            <a:pPr>
              <a:defRPr/>
            </a:pPr>
            <a:endParaRPr sz="1400">
              <a:solidFill>
                <a:srgbClr val="660066"/>
              </a:solidFill>
              <a:latin typeface="Courier New"/>
              <a:cs typeface="Courier New"/>
            </a:endParaRPr>
          </a:p>
          <a:p>
            <a:pPr>
              <a:defRPr/>
            </a:pPr>
            <a:endParaRPr sz="1400">
              <a:solidFill>
                <a:srgbClr val="660066"/>
              </a:solidFill>
              <a:latin typeface="Courier New"/>
              <a:cs typeface="Courier New"/>
            </a:endParaRPr>
          </a:p>
          <a:p>
            <a:pPr>
              <a:defRPr/>
            </a:pPr>
            <a:endParaRPr sz="1400">
              <a:solidFill>
                <a:srgbClr val="660066"/>
              </a:solidFill>
              <a:latin typeface="Courier New"/>
              <a:cs typeface="Courier New"/>
            </a:endParaRPr>
          </a:p>
          <a:p>
            <a:pPr>
              <a:defRPr/>
            </a:pPr>
            <a:endParaRPr lang="ru-RU" sz="1400"/>
          </a:p>
          <a:p>
            <a:pPr>
              <a:defRPr/>
            </a:pPr>
            <a:endParaRPr sz="1400"/>
          </a:p>
        </p:txBody>
      </p:sp>
      <p:sp>
        <p:nvSpPr>
          <p:cNvPr id="6" name="Прямоугольник 11" hidden="0"/>
          <p:cNvSpPr/>
          <p:nvPr isPhoto="0" userDrawn="0"/>
        </p:nvSpPr>
        <p:spPr bwMode="auto">
          <a:xfrm>
            <a:off x="5951984" y="1197191"/>
            <a:ext cx="5909087" cy="55399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2">
                    <a:lumMod val="25000"/>
                  </a:schemeClr>
                </a:solidFill>
                <a:latin typeface="+mj-lt"/>
                <a:cs typeface="Courier New"/>
              </a:rPr>
              <a:t>Р7-Офис </a:t>
            </a:r>
            <a:r>
              <a:rPr lang="en-US">
                <a:solidFill>
                  <a:schemeClr val="bg2">
                    <a:lumMod val="25000"/>
                  </a:schemeClr>
                </a:solidFill>
                <a:latin typeface="+mj-lt"/>
                <a:cs typeface="Courier New"/>
              </a:rPr>
              <a:t>JavaScript</a:t>
            </a:r>
            <a:endParaRPr>
              <a:solidFill>
                <a:schemeClr val="bg2">
                  <a:lumMod val="25000"/>
                </a:schemeClr>
              </a:solidFill>
              <a:latin typeface="+mj-lt"/>
              <a:cs typeface="Courier New"/>
            </a:endParaRPr>
          </a:p>
          <a:p>
            <a:pPr>
              <a:defRPr/>
            </a:pPr>
            <a:endParaRPr sz="1400">
              <a:solidFill>
                <a:srgbClr val="666600"/>
              </a:solidFill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(</a:t>
            </a:r>
            <a:r>
              <a:rPr lang="en-US" sz="1400">
                <a:solidFill>
                  <a:srgbClr val="000088"/>
                </a:solidFill>
                <a:latin typeface="Courier New"/>
                <a:cs typeface="Courier New"/>
              </a:rPr>
              <a:t>function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()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{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     </a:t>
            </a:r>
            <a:r>
              <a:rPr lang="en-US" sz="1400">
                <a:solidFill>
                  <a:srgbClr val="000088"/>
                </a:solidFill>
                <a:latin typeface="Courier New"/>
                <a:cs typeface="Courier New"/>
              </a:rPr>
              <a:t>for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(</a:t>
            </a:r>
            <a:r>
              <a:rPr lang="en-US" sz="1400">
                <a:solidFill>
                  <a:srgbClr val="000088"/>
                </a:solidFill>
                <a:latin typeface="Courier New"/>
                <a:cs typeface="Courier New"/>
              </a:rPr>
              <a:t>let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run 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=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006666"/>
                </a:solidFill>
                <a:latin typeface="Courier New"/>
                <a:cs typeface="Courier New"/>
              </a:rPr>
              <a:t>1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;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run 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&lt;=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006666"/>
                </a:solidFill>
                <a:latin typeface="Courier New"/>
                <a:cs typeface="Courier New"/>
              </a:rPr>
              <a:t>3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;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run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++)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     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{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400">
                <a:solidFill>
                  <a:srgbClr val="000088"/>
                </a:solidFill>
                <a:latin typeface="Courier New"/>
                <a:cs typeface="Courier New"/>
              </a:rPr>
              <a:t>var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result 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=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008800"/>
                </a:solidFill>
                <a:latin typeface="Courier New"/>
                <a:cs typeface="Courier New"/>
              </a:rPr>
              <a:t>""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;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400">
                <a:solidFill>
                  <a:srgbClr val="000088"/>
                </a:solidFill>
                <a:latin typeface="Courier New"/>
                <a:cs typeface="Courier New"/>
              </a:rPr>
              <a:t>switch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(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run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)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{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       </a:t>
            </a:r>
            <a:r>
              <a:rPr lang="en-US" sz="1400">
                <a:solidFill>
                  <a:srgbClr val="000088"/>
                </a:solidFill>
                <a:latin typeface="Courier New"/>
                <a:cs typeface="Courier New"/>
              </a:rPr>
              <a:t>case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006666"/>
                </a:solidFill>
                <a:latin typeface="Courier New"/>
                <a:cs typeface="Courier New"/>
              </a:rPr>
              <a:t>1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: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	result 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=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008800"/>
                </a:solidFill>
                <a:latin typeface="Courier New"/>
                <a:cs typeface="Courier New"/>
              </a:rPr>
              <a:t>"=SUM(A1:A100)"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;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	</a:t>
            </a:r>
            <a:r>
              <a:rPr lang="en-US" sz="1400">
                <a:solidFill>
                  <a:srgbClr val="000088"/>
                </a:solidFill>
                <a:latin typeface="Courier New"/>
                <a:cs typeface="Courier New"/>
              </a:rPr>
              <a:t>break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;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88"/>
                </a:solidFill>
                <a:latin typeface="Courier New"/>
                <a:cs typeface="Courier New"/>
              </a:rPr>
              <a:t>	       case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006666"/>
                </a:solidFill>
                <a:latin typeface="Courier New"/>
                <a:cs typeface="Courier New"/>
              </a:rPr>
              <a:t>2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: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	result 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=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008800"/>
                </a:solidFill>
                <a:latin typeface="Courier New"/>
                <a:cs typeface="Courier New"/>
              </a:rPr>
              <a:t>"=SUM(A1:A300)"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;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	</a:t>
            </a:r>
            <a:r>
              <a:rPr lang="en-US" sz="1400">
                <a:solidFill>
                  <a:srgbClr val="000088"/>
                </a:solidFill>
                <a:latin typeface="Courier New"/>
                <a:cs typeface="Courier New"/>
              </a:rPr>
              <a:t>break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;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        </a:t>
            </a:r>
            <a:r>
              <a:rPr lang="en-US" sz="1400">
                <a:solidFill>
                  <a:srgbClr val="000088"/>
                </a:solidFill>
                <a:latin typeface="Courier New"/>
                <a:cs typeface="Courier New"/>
              </a:rPr>
              <a:t>case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006666"/>
                </a:solidFill>
                <a:latin typeface="Courier New"/>
                <a:cs typeface="Courier New"/>
              </a:rPr>
              <a:t>3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: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	result 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=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008800"/>
                </a:solidFill>
                <a:latin typeface="Courier New"/>
                <a:cs typeface="Courier New"/>
              </a:rPr>
              <a:t>"=SUM(A1:A25)"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;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	</a:t>
            </a:r>
            <a:r>
              <a:rPr lang="en-US" sz="1400">
                <a:solidFill>
                  <a:srgbClr val="000088"/>
                </a:solidFill>
                <a:latin typeface="Courier New"/>
                <a:cs typeface="Courier New"/>
              </a:rPr>
              <a:t>break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;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        </a:t>
            </a:r>
            <a:r>
              <a:rPr lang="en-US" sz="1400">
                <a:solidFill>
                  <a:srgbClr val="000088"/>
                </a:solidFill>
                <a:latin typeface="Courier New"/>
                <a:cs typeface="Courier New"/>
              </a:rPr>
              <a:t>default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: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	</a:t>
            </a:r>
            <a:r>
              <a:rPr lang="en-US" sz="1400">
                <a:solidFill>
                  <a:srgbClr val="000088"/>
                </a:solidFill>
                <a:latin typeface="Courier New"/>
                <a:cs typeface="Courier New"/>
              </a:rPr>
              <a:t>break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;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}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Api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.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GetActiveSheet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().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GetRange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(</a:t>
            </a:r>
            <a:r>
              <a:rPr lang="en-US" sz="1400">
                <a:solidFill>
                  <a:srgbClr val="008800"/>
                </a:solidFill>
                <a:latin typeface="Courier New"/>
                <a:cs typeface="Courier New"/>
              </a:rPr>
              <a:t>"B"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+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run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).</a:t>
            </a:r>
            <a:r>
              <a:rPr lang="en-US" sz="1400">
                <a:solidFill>
                  <a:srgbClr val="660066"/>
                </a:solidFill>
                <a:latin typeface="Courier New"/>
                <a:cs typeface="Courier New"/>
              </a:rPr>
              <a:t>Value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=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result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;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      </a:t>
            </a: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}</a:t>
            </a:r>
            <a:r>
              <a:rPr lang="en-US" sz="140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endParaRPr sz="1400">
              <a:latin typeface="Courier New"/>
              <a:cs typeface="Courier New"/>
            </a:endParaRPr>
          </a:p>
          <a:p>
            <a:pPr>
              <a:defRPr/>
            </a:pPr>
            <a:r>
              <a:rPr lang="en-US" sz="1400">
                <a:solidFill>
                  <a:srgbClr val="666600"/>
                </a:solidFill>
                <a:latin typeface="Courier New"/>
                <a:cs typeface="Courier New"/>
              </a:rPr>
              <a:t>})();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7" name="Прямоугольник 12" hidden="0"/>
          <p:cNvSpPr/>
          <p:nvPr isPhoto="0" userDrawn="0"/>
        </p:nvSpPr>
        <p:spPr bwMode="auto">
          <a:xfrm>
            <a:off x="6282913" y="401171"/>
            <a:ext cx="59090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solidFill>
                  <a:srgbClr val="333333"/>
                </a:solidFill>
                <a:latin typeface="Open Sans"/>
              </a:rPr>
              <a:t>* Макрос считает сумму значений из трёх диапазонов ячеек столбца </a:t>
            </a:r>
            <a:r>
              <a:rPr lang="ru-RU" sz="1400" b="1">
                <a:solidFill>
                  <a:srgbClr val="333333"/>
                </a:solidFill>
                <a:latin typeface="Open Sans"/>
              </a:rPr>
              <a:t>A</a:t>
            </a:r>
            <a:r>
              <a:rPr lang="ru-RU" sz="1400">
                <a:solidFill>
                  <a:srgbClr val="333333"/>
                </a:solidFill>
                <a:latin typeface="Open Sans"/>
              </a:rPr>
              <a:t> и помещает результат в три ячейки столбца </a:t>
            </a:r>
            <a:r>
              <a:rPr lang="ru-RU" sz="1400" b="1">
                <a:solidFill>
                  <a:srgbClr val="333333"/>
                </a:solidFill>
                <a:latin typeface="Open Sans"/>
              </a:rPr>
              <a:t>B</a:t>
            </a:r>
            <a:r>
              <a:rPr lang="ru-RU" sz="1400">
                <a:solidFill>
                  <a:srgbClr val="333333"/>
                </a:solidFill>
                <a:latin typeface="Open Sans"/>
              </a:rPr>
              <a:t>.</a:t>
            </a:r>
            <a:endParaRPr lang="ru-RU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/>
              <a:t>Средства просмотра </a:t>
            </a:r>
            <a:br>
              <a:rPr/>
            </a:br>
            <a:r>
              <a:rPr/>
              <a:t>видео и изображений</a:t>
            </a:r>
            <a:endParaRPr/>
          </a:p>
        </p:txBody>
      </p:sp>
      <p:sp>
        <p:nvSpPr>
          <p:cNvPr id="5" name="Текст 1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1487488" y="2386922"/>
            <a:ext cx="5616624" cy="3850390"/>
          </a:xfrm>
        </p:spPr>
        <p:txBody>
          <a:bodyPr/>
          <a:lstStyle/>
          <a:p>
            <a:pPr>
              <a:defRPr/>
            </a:pPr>
            <a:r>
              <a:rPr lang="ru-RU"/>
              <a:t>Галерея</a:t>
            </a:r>
            <a:endParaRPr/>
          </a:p>
          <a:p>
            <a:pPr lvl="1">
              <a:defRPr/>
            </a:pPr>
            <a:r>
              <a:rPr lang="ru-RU"/>
              <a:t>поддержка всех популярных форматов изображений, в том числе </a:t>
            </a:r>
            <a:r>
              <a:rPr lang="ru-RU"/>
              <a:t>bmp</a:t>
            </a:r>
            <a:r>
              <a:rPr lang="ru-RU"/>
              <a:t>, </a:t>
            </a:r>
            <a:r>
              <a:rPr lang="ru-RU"/>
              <a:t>jpg</a:t>
            </a:r>
            <a:r>
              <a:rPr lang="ru-RU"/>
              <a:t>, </a:t>
            </a:r>
            <a:r>
              <a:rPr lang="ru-RU"/>
              <a:t>jpeg</a:t>
            </a:r>
            <a:r>
              <a:rPr lang="ru-RU"/>
              <a:t>, </a:t>
            </a:r>
            <a:r>
              <a:rPr lang="ru-RU"/>
              <a:t>png</a:t>
            </a:r>
            <a:r>
              <a:rPr lang="ru-RU"/>
              <a:t>, </a:t>
            </a:r>
            <a:r>
              <a:rPr lang="ru-RU"/>
              <a:t>gif</a:t>
            </a:r>
            <a:r>
              <a:rPr lang="ru-RU"/>
              <a:t>, </a:t>
            </a:r>
            <a:r>
              <a:rPr lang="ru-RU"/>
              <a:t>tif</a:t>
            </a:r>
            <a:r>
              <a:rPr lang="ru-RU"/>
              <a:t>, </a:t>
            </a:r>
            <a:r>
              <a:rPr lang="ru-RU"/>
              <a:t>tiff</a:t>
            </a:r>
            <a:r>
              <a:rPr lang="ru-RU"/>
              <a:t> </a:t>
            </a:r>
            <a:endParaRPr/>
          </a:p>
          <a:p>
            <a:pPr lvl="1">
              <a:defRPr/>
            </a:pPr>
            <a:endParaRPr lang="ru-RU"/>
          </a:p>
          <a:p>
            <a:pPr>
              <a:defRPr/>
            </a:pPr>
            <a:br>
              <a:rPr lang="ru-RU"/>
            </a:br>
            <a:r>
              <a:rPr lang="ru-RU"/>
              <a:t>Медиаплеер</a:t>
            </a:r>
            <a:endParaRPr/>
          </a:p>
          <a:p>
            <a:pPr lvl="1">
              <a:defRPr/>
            </a:pPr>
            <a:r>
              <a:rPr lang="ru-RU"/>
              <a:t>поддержка всех популярных форматов медиафайлов, в том числе </a:t>
            </a:r>
            <a:r>
              <a:rPr lang="ru-RU"/>
              <a:t>avi</a:t>
            </a:r>
            <a:r>
              <a:rPr lang="ru-RU"/>
              <a:t>, </a:t>
            </a:r>
            <a:r>
              <a:rPr lang="ru-RU"/>
              <a:t>mpeg</a:t>
            </a:r>
            <a:r>
              <a:rPr lang="ru-RU"/>
              <a:t>, mp3, mp4, </a:t>
            </a:r>
            <a:r>
              <a:rPr lang="ru-RU"/>
              <a:t>webm</a:t>
            </a:r>
            <a:r>
              <a:rPr lang="ru-RU"/>
              <a:t> и других</a:t>
            </a:r>
            <a:endParaRPr/>
          </a:p>
        </p:txBody>
      </p:sp>
      <p:pic>
        <p:nvPicPr>
          <p:cNvPr id="6" name="Рисунок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691800" y="809766"/>
            <a:ext cx="4569869" cy="3428529"/>
          </a:xfrm>
          <a:prstGeom prst="rect">
            <a:avLst/>
          </a:prstGeom>
        </p:spPr>
      </p:pic>
      <p:pic>
        <p:nvPicPr>
          <p:cNvPr id="7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7472662" y="2757834"/>
            <a:ext cx="5760000" cy="3290400"/>
          </a:xfrm>
          <a:prstGeom prst="rect">
            <a:avLst/>
          </a:prstGeom>
        </p:spPr>
      </p:pic>
      <p:pic>
        <p:nvPicPr>
          <p:cNvPr id="8" name="Рисунок 8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809940" y="2429454"/>
            <a:ext cx="605540" cy="605540"/>
          </a:xfrm>
          <a:prstGeom prst="rect">
            <a:avLst/>
          </a:prstGeom>
        </p:spPr>
      </p:pic>
      <p:pic>
        <p:nvPicPr>
          <p:cNvPr id="9" name="Рисунок 9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809940" y="4259130"/>
            <a:ext cx="605540" cy="605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521926" y="617178"/>
            <a:ext cx="4640716" cy="2652700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5" name="Picture 5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7329150" y="1617525"/>
            <a:ext cx="6089634" cy="3474163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6" name="Picture 7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8688288" y="3429000"/>
            <a:ext cx="5053118" cy="2801400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  <p:sp>
        <p:nvSpPr>
          <p:cNvPr id="7" name="TextBox 1" hidden="0"/>
          <p:cNvSpPr/>
          <p:nvPr isPhoto="0" userDrawn="0"/>
        </p:nvSpPr>
        <p:spPr bwMode="auto">
          <a:xfrm>
            <a:off x="767405" y="6211793"/>
            <a:ext cx="3230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600"/>
              <a:t>*основан на </a:t>
            </a:r>
            <a:r>
              <a:rPr lang="en-US" sz="1600"/>
              <a:t>Mozilla Thunderbird</a:t>
            </a:r>
            <a:endParaRPr lang="ru-RU" sz="1600"/>
          </a:p>
        </p:txBody>
      </p:sp>
      <p:sp>
        <p:nvSpPr>
          <p:cNvPr id="8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	Органайзер</a:t>
            </a:r>
            <a:endParaRPr/>
          </a:p>
        </p:txBody>
      </p:sp>
      <p:sp>
        <p:nvSpPr>
          <p:cNvPr id="9" name="Текст 18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 flipH="0" flipV="0">
            <a:off x="695399" y="1738849"/>
            <a:ext cx="5688631" cy="3103024"/>
          </a:xfrm>
        </p:spPr>
        <p:txBody>
          <a:bodyPr>
            <a:normAutofit/>
          </a:bodyPr>
          <a:lstStyle/>
          <a:p>
            <a:pPr lvl="2">
              <a:spcAft>
                <a:spcPts val="1800"/>
              </a:spcAft>
              <a:defRPr/>
            </a:pPr>
            <a:endParaRPr lang="ru-RU" sz="2000"/>
          </a:p>
          <a:p>
            <a:pPr lvl="2">
              <a:spcAft>
                <a:spcPts val="1800"/>
              </a:spcAft>
              <a:defRPr/>
            </a:pPr>
            <a:r>
              <a:rPr lang="ru-RU" sz="2000"/>
              <a:t>Надежный почтовый клиент</a:t>
            </a:r>
            <a:endParaRPr/>
          </a:p>
          <a:p>
            <a:pPr lvl="2">
              <a:spcAft>
                <a:spcPts val="1800"/>
              </a:spcAft>
              <a:defRPr/>
            </a:pPr>
            <a:r>
              <a:rPr lang="ru-RU" sz="2000"/>
              <a:t>Удобная адресная книга (с возможностью интеграцией с Microsoft Exchange Server и глобальной адресной книгой)</a:t>
            </a:r>
            <a:endParaRPr/>
          </a:p>
          <a:p>
            <a:pPr lvl="2">
              <a:spcAft>
                <a:spcPts val="1800"/>
              </a:spcAft>
              <a:defRPr/>
            </a:pPr>
            <a:r>
              <a:rPr lang="ru-RU" sz="2000"/>
              <a:t>Быстрая организация встреч и собраний (с возможностью интеграцией с Microsoft Exchange Server)</a:t>
            </a:r>
            <a:endParaRPr/>
          </a:p>
        </p:txBody>
      </p:sp>
      <p:pic>
        <p:nvPicPr>
          <p:cNvPr id="10" name="Рисунок 20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839416" y="685942"/>
            <a:ext cx="555848" cy="555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847528" y="-747464"/>
            <a:ext cx="14185576" cy="10338640"/>
          </a:xfrm>
          <a:prstGeom prst="rect">
            <a:avLst/>
          </a:prstGeom>
        </p:spPr>
      </p:pic>
      <p:pic>
        <p:nvPicPr>
          <p:cNvPr id="5" name="Рисунок 5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11993" y="5013176"/>
            <a:ext cx="1733549" cy="533399"/>
          </a:xfrm>
          <a:prstGeom prst="rect">
            <a:avLst/>
          </a:prstGeom>
        </p:spPr>
      </p:pic>
      <p:pic>
        <p:nvPicPr>
          <p:cNvPr id="6" name="Рисунок 6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911992" y="5661248"/>
            <a:ext cx="1733549" cy="533399"/>
          </a:xfrm>
          <a:prstGeom prst="rect">
            <a:avLst/>
          </a:prstGeom>
        </p:spPr>
      </p:pic>
      <p:sp>
        <p:nvSpPr>
          <p:cNvPr id="7" name="Прямоугольник 8" hidden="0"/>
          <p:cNvSpPr/>
          <p:nvPr isPhoto="0" userDrawn="0"/>
        </p:nvSpPr>
        <p:spPr bwMode="auto">
          <a:xfrm>
            <a:off x="747720" y="1558824"/>
            <a:ext cx="2683984" cy="118757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83879" indent="-283879">
              <a:buFont typeface="Arial"/>
              <a:buChar char="•"/>
              <a:defRPr/>
            </a:pPr>
            <a:r>
              <a:rPr sz="2200">
                <a:solidFill>
                  <a:schemeClr val="bg1"/>
                </a:solidFill>
              </a:rPr>
              <a:t>Бесплатно</a:t>
            </a:r>
            <a:endParaRPr sz="2200">
              <a:solidFill>
                <a:schemeClr val="bg1"/>
              </a:solidFill>
            </a:endParaRPr>
          </a:p>
          <a:p>
            <a:pPr marL="283879" indent="-283879">
              <a:buFont typeface="Arial"/>
              <a:buChar char="•"/>
              <a:defRPr/>
            </a:pPr>
            <a:r>
              <a:rPr sz="2200">
                <a:solidFill>
                  <a:schemeClr val="bg1"/>
                </a:solidFill>
              </a:rPr>
              <a:t>Удобно</a:t>
            </a:r>
            <a:endParaRPr sz="2200">
              <a:solidFill>
                <a:schemeClr val="bg1"/>
              </a:solidFill>
            </a:endParaRPr>
          </a:p>
          <a:p>
            <a:pPr marL="283879" indent="-283879">
              <a:buFont typeface="Arial"/>
              <a:buChar char="•"/>
              <a:defRPr/>
            </a:pPr>
            <a:r>
              <a:rPr sz="2200">
                <a:solidFill>
                  <a:schemeClr val="bg1"/>
                </a:solidFill>
              </a:rPr>
              <a:t>Мобильно</a:t>
            </a:r>
            <a:endParaRPr sz="2200">
              <a:solidFill>
                <a:schemeClr val="bg1"/>
              </a:solidFill>
            </a:endParaRPr>
          </a:p>
        </p:txBody>
      </p:sp>
      <p:sp>
        <p:nvSpPr>
          <p:cNvPr id="8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 algn="l">
              <a:defRPr/>
            </a:pPr>
            <a:r>
              <a:rPr lang="ru-RU"/>
              <a:t>Мобильные клиенты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8F8F8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 algn="l">
              <a:defRPr/>
            </a:pPr>
            <a:r>
              <a:rPr lang="ru-RU" sz="3200">
                <a:latin typeface="Roboto"/>
                <a:ea typeface="Roboto"/>
              </a:rPr>
              <a:t>Р7-Офис Сервер</a:t>
            </a:r>
            <a:endParaRPr/>
          </a:p>
        </p:txBody>
      </p:sp>
      <p:sp>
        <p:nvSpPr>
          <p:cNvPr id="5" name="Текст 1" hidden="0"/>
          <p:cNvSpPr>
            <a:spLocks noGrp="1"/>
          </p:cNvSpPr>
          <p:nvPr isPhoto="0" userDrawn="0">
            <p:ph type="body" sz="quarter" idx="4294967295" hasCustomPrompt="0"/>
          </p:nvPr>
        </p:nvSpPr>
        <p:spPr bwMode="auto">
          <a:xfrm>
            <a:off x="2094062" y="2392431"/>
            <a:ext cx="6181725" cy="3849688"/>
          </a:xfrm>
        </p:spPr>
        <p:txBody>
          <a:bodyPr>
            <a:normAutofit/>
          </a:bodyPr>
          <a:lstStyle/>
          <a:p>
            <a:pPr lvl="1">
              <a:lnSpc>
                <a:spcPct val="200000"/>
              </a:lnSpc>
              <a:defRPr/>
            </a:pPr>
            <a:r>
              <a:rPr lang="ru-RU" sz="2000">
                <a:solidFill>
                  <a:schemeClr val="bg1"/>
                </a:solidFill>
              </a:rPr>
              <a:t>Сервер документов</a:t>
            </a:r>
            <a:endParaRPr/>
          </a:p>
          <a:p>
            <a:pPr lvl="1">
              <a:lnSpc>
                <a:spcPct val="200000"/>
              </a:lnSpc>
              <a:defRPr/>
            </a:pPr>
            <a:r>
              <a:rPr lang="ru-RU" sz="2000">
                <a:solidFill>
                  <a:schemeClr val="bg1"/>
                </a:solidFill>
              </a:rPr>
              <a:t>Модули совместной работы</a:t>
            </a:r>
            <a:endParaRPr/>
          </a:p>
          <a:p>
            <a:pPr lvl="1">
              <a:lnSpc>
                <a:spcPct val="200000"/>
              </a:lnSpc>
              <a:defRPr/>
            </a:pPr>
            <a:r>
              <a:rPr lang="ru-RU" sz="2000">
                <a:solidFill>
                  <a:schemeClr val="bg1"/>
                </a:solidFill>
              </a:rPr>
              <a:t>Модуль Команда</a:t>
            </a:r>
            <a:endParaRPr/>
          </a:p>
        </p:txBody>
      </p:sp>
      <p:pic>
        <p:nvPicPr>
          <p:cNvPr id="6" name="Рисунок 8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663952" y="444082"/>
            <a:ext cx="8095534" cy="6858000"/>
          </a:xfrm>
          <a:prstGeom prst="rect">
            <a:avLst/>
          </a:prstGeom>
        </p:spPr>
      </p:pic>
      <p:pic>
        <p:nvPicPr>
          <p:cNvPr id="7" name="Рисунок 10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39551" y="2322946"/>
            <a:ext cx="555848" cy="555848"/>
          </a:xfrm>
          <a:prstGeom prst="rect">
            <a:avLst/>
          </a:prstGeom>
        </p:spPr>
      </p:pic>
      <p:pic>
        <p:nvPicPr>
          <p:cNvPr id="8" name="Рисунок 11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855659" y="2322946"/>
            <a:ext cx="555848" cy="555848"/>
          </a:xfrm>
          <a:prstGeom prst="rect">
            <a:avLst/>
          </a:prstGeom>
        </p:spPr>
      </p:pic>
      <p:pic>
        <p:nvPicPr>
          <p:cNvPr id="9" name="Рисунок 12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1488521" y="2322946"/>
            <a:ext cx="555848" cy="555848"/>
          </a:xfrm>
          <a:prstGeom prst="rect">
            <a:avLst/>
          </a:prstGeom>
        </p:spPr>
      </p:pic>
      <p:pic>
        <p:nvPicPr>
          <p:cNvPr id="10" name="Рисунок 13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1488521" y="3658985"/>
            <a:ext cx="555848" cy="555848"/>
          </a:xfrm>
          <a:prstGeom prst="rect">
            <a:avLst/>
          </a:prstGeom>
        </p:spPr>
      </p:pic>
      <p:pic>
        <p:nvPicPr>
          <p:cNvPr id="11" name="Рисунок 16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1488521" y="2957840"/>
            <a:ext cx="605540" cy="605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Сервер документов</a:t>
            </a:r>
            <a:endParaRPr/>
          </a:p>
        </p:txBody>
      </p:sp>
      <p:pic>
        <p:nvPicPr>
          <p:cNvPr id="5" name="Рисунок 67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156224" y="2460564"/>
            <a:ext cx="1936871" cy="1936871"/>
          </a:xfrm>
          <a:prstGeom prst="rect">
            <a:avLst/>
          </a:prstGeom>
        </p:spPr>
      </p:pic>
      <p:pic>
        <p:nvPicPr>
          <p:cNvPr id="6" name="Рисунок 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840184" y="2460564"/>
            <a:ext cx="1936871" cy="1936871"/>
          </a:xfrm>
          <a:prstGeom prst="rect">
            <a:avLst/>
          </a:prstGeom>
        </p:spPr>
      </p:pic>
      <p:pic>
        <p:nvPicPr>
          <p:cNvPr id="7" name="Рисунок 5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8472264" y="2460564"/>
            <a:ext cx="1936871" cy="1936871"/>
          </a:xfrm>
          <a:prstGeom prst="rect">
            <a:avLst/>
          </a:prstGeom>
        </p:spPr>
      </p:pic>
      <p:sp>
        <p:nvSpPr>
          <p:cNvPr id="8" name="TextBox 6" hidden="0"/>
          <p:cNvSpPr>
            <a:spLocks noAdjustHandles="0" noChangeArrowheads="0"/>
          </p:cNvSpPr>
          <p:nvPr isPhoto="0" userDrawn="0"/>
        </p:nvSpPr>
        <p:spPr bwMode="auto">
          <a:xfrm>
            <a:off x="1232900" y="4821353"/>
            <a:ext cx="3094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000" cap="all"/>
              <a:t>Текстовый редактор</a:t>
            </a:r>
            <a:endParaRPr/>
          </a:p>
        </p:txBody>
      </p:sp>
      <p:sp>
        <p:nvSpPr>
          <p:cNvPr id="9" name="TextBox 7" hidden="0"/>
          <p:cNvSpPr>
            <a:spLocks noAdjustHandles="0" noChangeArrowheads="0"/>
          </p:cNvSpPr>
          <p:nvPr isPhoto="0" userDrawn="0"/>
        </p:nvSpPr>
        <p:spPr bwMode="auto">
          <a:xfrm>
            <a:off x="4794200" y="4821353"/>
            <a:ext cx="2603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000" cap="all"/>
              <a:t>Редактор таблиц</a:t>
            </a:r>
            <a:endParaRPr/>
          </a:p>
        </p:txBody>
      </p:sp>
      <p:sp>
        <p:nvSpPr>
          <p:cNvPr id="10" name="TextBox 8" hidden="0"/>
          <p:cNvSpPr>
            <a:spLocks noAdjustHandles="0" noChangeArrowheads="0"/>
          </p:cNvSpPr>
          <p:nvPr isPhoto="0" userDrawn="0"/>
        </p:nvSpPr>
        <p:spPr bwMode="auto">
          <a:xfrm>
            <a:off x="7864981" y="4816173"/>
            <a:ext cx="3414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000" cap="all"/>
              <a:t>Редактор презентаций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95400" y="-7593"/>
            <a:ext cx="7657800" cy="1325559"/>
          </a:xfrm>
        </p:spPr>
        <p:txBody>
          <a:bodyPr/>
          <a:lstStyle/>
          <a:p>
            <a:pPr>
              <a:defRPr/>
            </a:pPr>
            <a:r>
              <a:rPr lang="ru-RU"/>
              <a:t>Сервер документов</a:t>
            </a:r>
            <a:endParaRPr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695400" y="2298464"/>
            <a:ext cx="6973800" cy="4354710"/>
          </a:xfrm>
        </p:spPr>
        <p:txBody>
          <a:bodyPr>
            <a:normAutofit/>
          </a:bodyPr>
          <a:lstStyle/>
          <a:p>
            <a:pPr marL="285750" lvl="1" indent="-285750">
              <a:buFont typeface="Arial"/>
              <a:buChar char="•"/>
              <a:defRPr/>
            </a:pPr>
            <a:r>
              <a:rPr lang="ru-RU"/>
              <a:t>Приложения работают, так же как приложение для ПК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endParaRPr lang="ru-RU"/>
          </a:p>
          <a:p>
            <a:pPr lvl="1">
              <a:defRPr/>
            </a:pPr>
            <a:r>
              <a:rPr lang="ru-RU" b="1"/>
              <a:t>ВАРИАНТЫ УСТАНОВКИ</a:t>
            </a:r>
            <a:endParaRPr lang="ru-RU"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Модуль встроенный в Корпоративный сервер</a:t>
            </a:r>
            <a:endParaRPr lang="ru-RU" sz="1800" b="0" i="0" u="none" strike="noStrike" cap="none" spc="0">
              <a:solidFill>
                <a:schemeClr val="tx1"/>
              </a:solidFill>
              <a:latin typeface="+mn-lt"/>
              <a:ea typeface="+mn-ea"/>
              <a:cs typeface="+mn-lt"/>
            </a:endParaRPr>
          </a:p>
          <a:p>
            <a:pPr marL="285750" lvl="1" indent="-285750">
              <a:buFont typeface="Arial"/>
              <a:buChar char="•"/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lt"/>
              </a:rPr>
              <a:t>Модуль </a:t>
            </a:r>
            <a:r>
              <a:rPr lang="ru-RU"/>
              <a:t>интегрируемый в другие приложения</a:t>
            </a:r>
            <a:endParaRPr/>
          </a:p>
          <a:p>
            <a:pPr lvl="1">
              <a:defRPr/>
            </a:pPr>
            <a:endParaRPr lang="ru-RU"/>
          </a:p>
          <a:p>
            <a:pPr>
              <a:defRPr/>
            </a:pPr>
            <a:r>
              <a:rPr lang="ru-RU" b="1"/>
              <a:t>Совместное редактирование документов</a:t>
            </a:r>
            <a:endParaRPr b="1"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Совместное изменение данных с отображением именами и списка пользователей редактирующих документ и временем редактирования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Два режима совместной работы (</a:t>
            </a:r>
            <a:r>
              <a:rPr lang="ru-RU" b="1"/>
              <a:t>быстрый и строгий</a:t>
            </a:r>
            <a:r>
              <a:rPr lang="ru-RU"/>
              <a:t>)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Упоминание пользователя в примечании с автоматическим предоставлением ему прав на комментирование документа</a:t>
            </a:r>
            <a:endParaRPr/>
          </a:p>
        </p:txBody>
      </p:sp>
      <p:pic>
        <p:nvPicPr>
          <p:cNvPr id="6" name="Рисунок 1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787624" y="1169199"/>
            <a:ext cx="555848" cy="555848"/>
          </a:xfrm>
          <a:prstGeom prst="rect">
            <a:avLst/>
          </a:prstGeom>
        </p:spPr>
      </p:pic>
      <p:pic>
        <p:nvPicPr>
          <p:cNvPr id="7" name="Рисунок 15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552928" y="1165755"/>
            <a:ext cx="555848" cy="555848"/>
          </a:xfrm>
          <a:prstGeom prst="rect">
            <a:avLst/>
          </a:prstGeom>
        </p:spPr>
      </p:pic>
      <p:pic>
        <p:nvPicPr>
          <p:cNvPr id="8" name="Рисунок 16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2294079" y="1165755"/>
            <a:ext cx="555848" cy="555848"/>
          </a:xfrm>
          <a:prstGeom prst="rect">
            <a:avLst/>
          </a:prstGeom>
        </p:spPr>
      </p:pic>
      <p:pic>
        <p:nvPicPr>
          <p:cNvPr id="9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10212969" y="4147674"/>
            <a:ext cx="1841212" cy="1943757"/>
          </a:xfrm>
          <a:prstGeom prst="rect">
            <a:avLst/>
          </a:prstGeom>
        </p:spPr>
      </p:pic>
      <p:pic>
        <p:nvPicPr>
          <p:cNvPr id="10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7622962" y="3733548"/>
            <a:ext cx="2458359" cy="2772011"/>
          </a:xfrm>
          <a:prstGeom prst="rect">
            <a:avLst/>
          </a:prstGeom>
        </p:spPr>
      </p:pic>
      <p:pic>
        <p:nvPicPr>
          <p:cNvPr id="11" name="" hidden="0"/>
          <p:cNvPicPr>
            <a:picLocks noChangeAspect="1"/>
          </p:cNvPicPr>
          <p:nvPr isPhoto="0" userDrawn="0"/>
        </p:nvPicPr>
        <p:blipFill>
          <a:blip r:embed="rId7"/>
          <a:srcRect l="28253" t="0" r="0" b="0"/>
          <a:stretch/>
        </p:blipFill>
        <p:spPr bwMode="auto">
          <a:xfrm flipH="0" flipV="0">
            <a:off x="8079539" y="563249"/>
            <a:ext cx="3493767" cy="29340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24" hidden="0"/>
          <p:cNvSpPr/>
          <p:nvPr isPhoto="0" userDrawn="0"/>
        </p:nvSpPr>
        <p:spPr bwMode="auto">
          <a:xfrm>
            <a:off x="602919" y="1317411"/>
            <a:ext cx="4432961" cy="316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ru-RU" sz="2400">
                <a:latin typeface="Roboto"/>
                <a:ea typeface="Roboto"/>
              </a:rPr>
              <a:t>АО </a:t>
            </a:r>
            <a:r>
              <a:rPr lang="en-US" sz="2400">
                <a:latin typeface="Roboto"/>
                <a:ea typeface="Roboto"/>
              </a:rPr>
              <a:t>“</a:t>
            </a:r>
            <a:r>
              <a:rPr lang="ru-RU" sz="2400">
                <a:latin typeface="Roboto"/>
                <a:ea typeface="Roboto"/>
              </a:rPr>
              <a:t>НОВЫЕ </a:t>
            </a:r>
            <a:br>
              <a:rPr lang="ru-RU" sz="2400">
                <a:latin typeface="Roboto"/>
                <a:ea typeface="Roboto"/>
              </a:rPr>
            </a:br>
            <a:r>
              <a:rPr lang="ru-RU" sz="2400">
                <a:latin typeface="Roboto"/>
                <a:ea typeface="Roboto"/>
              </a:rPr>
              <a:t>КОММУНИКАЦИОННЫЕ </a:t>
            </a:r>
            <a:br>
              <a:rPr lang="en-US" sz="2400">
                <a:latin typeface="Roboto"/>
                <a:ea typeface="Roboto"/>
              </a:rPr>
            </a:br>
            <a:r>
              <a:rPr lang="ru-RU" sz="2400">
                <a:latin typeface="Roboto"/>
                <a:ea typeface="Roboto"/>
              </a:rPr>
              <a:t>ТЕХНОЛОГИИ</a:t>
            </a:r>
            <a:r>
              <a:rPr lang="en-US" sz="2400">
                <a:latin typeface="Roboto"/>
                <a:ea typeface="Roboto"/>
              </a:rPr>
              <a:t>”</a:t>
            </a:r>
            <a:br>
              <a:rPr lang="ru-RU" b="1">
                <a:latin typeface="Roboto"/>
                <a:ea typeface="Roboto"/>
              </a:rPr>
            </a:br>
            <a:endParaRPr lang="ru-RU" sz="1600" b="1">
              <a:latin typeface="Roboto"/>
              <a:ea typeface="Roboto"/>
            </a:endParaRPr>
          </a:p>
          <a:p>
            <a:pPr marL="355599" indent="-273048" algn="just">
              <a:lnSpc>
                <a:spcPct val="150000"/>
              </a:lnSpc>
              <a:buFont typeface="Arial"/>
              <a:buChar char="•"/>
              <a:defRPr/>
            </a:pPr>
            <a:r>
              <a:rPr lang="ru-RU" sz="1600">
                <a:latin typeface="Roboto"/>
                <a:ea typeface="Roboto"/>
              </a:rPr>
              <a:t>100% отечественная разработка</a:t>
            </a:r>
            <a:endParaRPr/>
          </a:p>
          <a:p>
            <a:pPr marL="355599" indent="-273048" algn="just">
              <a:lnSpc>
                <a:spcPct val="150000"/>
              </a:lnSpc>
              <a:buFont typeface="Arial"/>
              <a:buChar char="•"/>
              <a:defRPr/>
            </a:pPr>
            <a:r>
              <a:rPr lang="ru-RU" sz="1600">
                <a:latin typeface="Roboto"/>
                <a:ea typeface="Roboto"/>
              </a:rPr>
              <a:t>Офисы в Москве и Н</a:t>
            </a:r>
            <a:r>
              <a:rPr lang="en-US" sz="1600">
                <a:latin typeface="Roboto"/>
                <a:ea typeface="Roboto"/>
              </a:rPr>
              <a:t>.</a:t>
            </a:r>
            <a:r>
              <a:rPr lang="ru-RU" sz="1600">
                <a:latin typeface="Roboto"/>
                <a:ea typeface="Roboto"/>
              </a:rPr>
              <a:t> Новгороде</a:t>
            </a:r>
            <a:endParaRPr/>
          </a:p>
          <a:p>
            <a:pPr marL="355599" indent="-273048" algn="just">
              <a:lnSpc>
                <a:spcPct val="150000"/>
              </a:lnSpc>
              <a:buFont typeface="Arial"/>
              <a:buChar char="•"/>
              <a:defRPr/>
            </a:pPr>
            <a:r>
              <a:rPr lang="ru-RU" sz="1600">
                <a:latin typeface="Roboto"/>
                <a:ea typeface="Roboto"/>
              </a:rPr>
              <a:t>Все акционеры — граждане РФ</a:t>
            </a:r>
            <a:endParaRPr/>
          </a:p>
          <a:p>
            <a:pPr marL="355599" indent="-273048" algn="just">
              <a:lnSpc>
                <a:spcPct val="150000"/>
              </a:lnSpc>
              <a:buFont typeface="Arial"/>
              <a:buChar char="•"/>
              <a:defRPr/>
            </a:pPr>
            <a:r>
              <a:rPr lang="ru-RU" sz="1600">
                <a:latin typeface="Roboto"/>
                <a:ea typeface="Roboto"/>
              </a:rPr>
              <a:t>Команда &gt; 100 сотрудников</a:t>
            </a:r>
            <a:endParaRPr/>
          </a:p>
          <a:p>
            <a:pPr marL="285750" indent="-285750" algn="just">
              <a:buFont typeface="Arial"/>
              <a:buChar char="•"/>
              <a:defRPr/>
            </a:pPr>
            <a:endParaRPr lang="ru-RU"/>
          </a:p>
        </p:txBody>
      </p:sp>
      <p:sp>
        <p:nvSpPr>
          <p:cNvPr id="5" name="TextBox 26" hidden="0"/>
          <p:cNvSpPr/>
          <p:nvPr isPhoto="0" userDrawn="0"/>
        </p:nvSpPr>
        <p:spPr bwMode="auto">
          <a:xfrm>
            <a:off x="5634796" y="409731"/>
            <a:ext cx="6360797" cy="6217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1200"/>
              </a:spcBef>
              <a:defRPr/>
            </a:pPr>
            <a:r>
              <a:rPr lang="ru-RU">
                <a:latin typeface="Roboto"/>
                <a:ea typeface="Roboto"/>
              </a:rPr>
              <a:t>ОСНОВНЫЕ ЭТАПЫ ДЕЯТЕЛЬНОСТИ</a:t>
            </a:r>
            <a:br>
              <a:rPr lang="ru-RU" b="1">
                <a:latin typeface="Roboto"/>
                <a:ea typeface="Roboto"/>
              </a:rPr>
            </a:br>
            <a:br>
              <a:rPr lang="ru-RU" b="1">
                <a:latin typeface="Roboto"/>
                <a:ea typeface="Roboto"/>
              </a:rPr>
            </a:br>
            <a:r>
              <a:rPr lang="ru-RU" b="1">
                <a:latin typeface="Roboto"/>
                <a:ea typeface="Roboto"/>
              </a:rPr>
              <a:t>1998-2003</a:t>
            </a:r>
            <a:endParaRPr b="1">
              <a:latin typeface="Roboto"/>
              <a:ea typeface="Roboto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rPr>
              <a:t>Разработка ActiveX компонентов для аудио/видео приложений</a:t>
            </a:r>
            <a:endParaRPr/>
          </a:p>
          <a:p>
            <a:pPr>
              <a:spcBef>
                <a:spcPts val="1200"/>
              </a:spcBef>
              <a:defRPr/>
            </a:pPr>
            <a:r>
              <a:rPr lang="ru-RU" b="1">
                <a:latin typeface="Roboto"/>
                <a:ea typeface="Roboto"/>
              </a:rPr>
              <a:t>2004-2012</a:t>
            </a:r>
            <a:endParaRPr b="1">
              <a:latin typeface="Roboto"/>
              <a:ea typeface="Roboto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rPr>
              <a:t>Разработка аудио/видео приложений по заказу компании </a:t>
            </a:r>
            <a:r>
              <a:rPr lang="en-US" sz="1600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rPr>
              <a:t>Online Media Technologies Ltd. (</a:t>
            </a:r>
            <a:r>
              <a:rPr lang="en-US" sz="1600" u="sng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  <a:hlinkClick r:id="rId2" tooltip="https://www.avs4you.com/"/>
              </a:rPr>
              <a:t>avs4you.com</a:t>
            </a:r>
            <a:r>
              <a:rPr lang="en-US" sz="1600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rPr>
              <a:t>)</a:t>
            </a:r>
            <a:endParaRPr lang="ru-RU" sz="1600">
              <a:solidFill>
                <a:schemeClr val="tx1">
                  <a:lumMod val="60000"/>
                  <a:lumOff val="40000"/>
                </a:schemeClr>
              </a:solidFill>
              <a:latin typeface="Roboto"/>
              <a:ea typeface="Roboto"/>
            </a:endParaRPr>
          </a:p>
          <a:p>
            <a:pPr>
              <a:spcBef>
                <a:spcPts val="1200"/>
              </a:spcBef>
              <a:defRPr/>
            </a:pPr>
            <a:r>
              <a:rPr lang="ru-RU" b="1">
                <a:latin typeface="Roboto"/>
                <a:ea typeface="Roboto"/>
              </a:rPr>
              <a:t>2009-2018</a:t>
            </a:r>
            <a:endParaRPr b="1">
              <a:latin typeface="Roboto"/>
              <a:ea typeface="Roboto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rPr>
              <a:t>Разработка офисных приложений по заказу компании </a:t>
            </a:r>
            <a:r>
              <a:rPr lang="ru-RU" sz="1600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rPr>
              <a:t>Ascensio</a:t>
            </a:r>
            <a:r>
              <a:rPr lang="ru-RU" sz="1600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rPr>
              <a:t> System SIA (</a:t>
            </a:r>
            <a:r>
              <a:rPr lang="ru-RU" sz="1600" u="sng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  <a:hlinkClick r:id="rId3" tooltip="https://www.onlyoffice.com/"/>
              </a:rPr>
              <a:t>onlyoffice.com</a:t>
            </a:r>
            <a:r>
              <a:rPr lang="ru-RU" sz="1600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rPr>
              <a:t>) v. 5.2</a:t>
            </a:r>
            <a:endParaRPr/>
          </a:p>
          <a:p>
            <a:pPr>
              <a:spcBef>
                <a:spcPts val="1200"/>
              </a:spcBef>
              <a:defRPr/>
            </a:pPr>
            <a:r>
              <a:rPr lang="ru-RU" b="1">
                <a:latin typeface="Roboto"/>
                <a:ea typeface="Roboto"/>
              </a:rPr>
              <a:t>2018</a:t>
            </a:r>
            <a:endParaRPr b="1">
              <a:latin typeface="Roboto"/>
              <a:ea typeface="Roboto"/>
            </a:endParaRPr>
          </a:p>
          <a:p>
            <a:pPr>
              <a:defRPr/>
            </a:pPr>
            <a:r>
              <a:rPr lang="ru-RU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</a:rPr>
              <a:t>Запуск проекта "Р7-Офис" для российского рынка </a:t>
            </a:r>
            <a:endParaRPr/>
          </a:p>
          <a:p>
            <a:pPr>
              <a:spcBef>
                <a:spcPts val="1200"/>
              </a:spcBef>
              <a:defRPr/>
            </a:pPr>
            <a:r>
              <a:rPr lang="ru-RU" b="1">
                <a:latin typeface="Roboto"/>
                <a:ea typeface="Roboto"/>
              </a:rPr>
              <a:t>2019</a:t>
            </a:r>
            <a:endParaRPr b="1">
              <a:latin typeface="Roboto"/>
              <a:ea typeface="Roboto"/>
            </a:endParaRPr>
          </a:p>
          <a:p>
            <a:pPr>
              <a:defRPr/>
            </a:pPr>
            <a:r>
              <a:rPr lang="ru-RU" sz="1800" b="0" i="0" u="none" strike="noStrike" cap="none" spc="0">
                <a:solidFill>
                  <a:schemeClr val="tx1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Единый реестр российских программ для ЭВМ и баз данных с Р7-Офис. Десктоп и Сервер.</a:t>
            </a:r>
            <a:endParaRPr/>
          </a:p>
          <a:p>
            <a:pPr>
              <a:spcBef>
                <a:spcPts val="1200"/>
              </a:spcBef>
              <a:defRPr/>
            </a:pPr>
            <a:r>
              <a:rPr lang="ru-RU" b="1">
                <a:latin typeface="Roboto"/>
                <a:ea typeface="Roboto"/>
              </a:rPr>
              <a:t>2020</a:t>
            </a:r>
            <a:endParaRPr b="1">
              <a:latin typeface="Roboto"/>
              <a:ea typeface="Roboto"/>
            </a:endParaRPr>
          </a:p>
          <a:p>
            <a:pPr>
              <a:defRPr/>
            </a:pPr>
            <a:r>
              <a:rPr lang="ru-RU" sz="1800" b="0" i="0" u="none" strike="noStrike" cap="none" spc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lt"/>
              </a:rPr>
              <a:t>Запуск модуля "Команда". Версия Р7-Офис 6.0</a:t>
            </a:r>
            <a:endParaRPr/>
          </a:p>
          <a:p>
            <a:pPr>
              <a:spcBef>
                <a:spcPts val="1200"/>
              </a:spcBef>
              <a:defRPr/>
            </a:pPr>
            <a:r>
              <a:rPr lang="ru-RU" b="1">
                <a:latin typeface="Roboto"/>
                <a:ea typeface="Roboto"/>
              </a:rPr>
              <a:t>2021</a:t>
            </a:r>
            <a:endParaRPr b="1">
              <a:latin typeface="Roboto"/>
              <a:ea typeface="Roboto"/>
            </a:endParaRPr>
          </a:p>
          <a:p>
            <a:pPr>
              <a:defRPr/>
            </a:pPr>
            <a:r>
              <a:rPr lang="ru-RU" sz="1800" b="0" i="0" u="none" strike="noStrike" cap="none" spc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lt"/>
              </a:rPr>
              <a:t>Выпуск версии Р7-Офис 6.1 и 6.2.2</a:t>
            </a:r>
            <a:endParaRPr sz="1800" b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Заголовок 1" hidden="0"/>
          <p:cNvSpPr/>
          <p:nvPr isPhoto="0" userDrawn="0"/>
        </p:nvSpPr>
        <p:spPr bwMode="auto">
          <a:xfrm>
            <a:off x="602921" y="230315"/>
            <a:ext cx="7848870" cy="13255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pPr>
              <a:defRPr/>
            </a:pPr>
            <a:r>
              <a:rPr lang="ru-RU" sz="3200">
                <a:latin typeface="Roboto"/>
                <a:ea typeface="Roboto"/>
              </a:rPr>
              <a:t>Разработчик</a:t>
            </a:r>
            <a:endParaRPr/>
          </a:p>
        </p:txBody>
      </p:sp>
      <p:grpSp>
        <p:nvGrpSpPr>
          <p:cNvPr id="7" name="Группа 23" hidden="0"/>
          <p:cNvGrpSpPr/>
          <p:nvPr isPhoto="0" userDrawn="0"/>
        </p:nvGrpSpPr>
        <p:grpSpPr bwMode="auto">
          <a:xfrm>
            <a:off x="5159896" y="1024801"/>
            <a:ext cx="292610" cy="5140503"/>
            <a:chOff x="5159896" y="1024801"/>
            <a:chExt cx="292610" cy="5140503"/>
          </a:xfrm>
        </p:grpSpPr>
        <p:cxnSp>
          <p:nvCxnSpPr>
            <p:cNvPr id="8" name="Прямая соединительная линия 22" hidden="0"/>
            <p:cNvCxnSpPr>
              <a:cxnSpLocks/>
            </p:cNvCxnSpPr>
            <p:nvPr isPhoto="0" userDrawn="0"/>
          </p:nvCxnSpPr>
          <p:spPr bwMode="auto">
            <a:xfrm>
              <a:off x="5306201" y="1171106"/>
              <a:ext cx="0" cy="4847893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Овал 1" hidden="0"/>
            <p:cNvSpPr/>
            <p:nvPr isPhoto="0" userDrawn="0"/>
          </p:nvSpPr>
          <p:spPr bwMode="auto">
            <a:xfrm>
              <a:off x="5159896" y="1024801"/>
              <a:ext cx="292610" cy="292610"/>
            </a:xfrm>
            <a:prstGeom prst="ellipse">
              <a:avLst/>
            </a:prstGeom>
            <a:solidFill>
              <a:schemeClr val="bg1"/>
            </a:solidFill>
            <a:ln w="1111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Овал 16" hidden="0"/>
            <p:cNvSpPr/>
            <p:nvPr isPhoto="0" userDrawn="0"/>
          </p:nvSpPr>
          <p:spPr bwMode="auto">
            <a:xfrm>
              <a:off x="5159896" y="1696230"/>
              <a:ext cx="292610" cy="292610"/>
            </a:xfrm>
            <a:prstGeom prst="ellipse">
              <a:avLst/>
            </a:prstGeom>
            <a:solidFill>
              <a:schemeClr val="bg1"/>
            </a:solidFill>
            <a:ln w="1111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" name="Овал 17" hidden="0"/>
            <p:cNvSpPr/>
            <p:nvPr isPhoto="0" userDrawn="0"/>
          </p:nvSpPr>
          <p:spPr bwMode="auto">
            <a:xfrm>
              <a:off x="5159896" y="2582705"/>
              <a:ext cx="292610" cy="292610"/>
            </a:xfrm>
            <a:prstGeom prst="ellipse">
              <a:avLst/>
            </a:prstGeom>
            <a:solidFill>
              <a:schemeClr val="bg1"/>
            </a:solidFill>
            <a:ln w="1111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Овал 18" hidden="0"/>
            <p:cNvSpPr/>
            <p:nvPr isPhoto="0" userDrawn="0"/>
          </p:nvSpPr>
          <p:spPr bwMode="auto">
            <a:xfrm>
              <a:off x="5159896" y="3518708"/>
              <a:ext cx="292610" cy="292610"/>
            </a:xfrm>
            <a:prstGeom prst="ellipse">
              <a:avLst/>
            </a:prstGeom>
            <a:solidFill>
              <a:schemeClr val="bg1"/>
            </a:solidFill>
            <a:ln w="1111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Овал 19" hidden="0"/>
            <p:cNvSpPr/>
            <p:nvPr isPhoto="0" userDrawn="0"/>
          </p:nvSpPr>
          <p:spPr bwMode="auto">
            <a:xfrm>
              <a:off x="5159896" y="4216510"/>
              <a:ext cx="292610" cy="292610"/>
            </a:xfrm>
            <a:prstGeom prst="ellipse">
              <a:avLst/>
            </a:prstGeom>
            <a:solidFill>
              <a:schemeClr val="bg1"/>
            </a:solidFill>
            <a:ln w="1111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Овал 20" hidden="0"/>
            <p:cNvSpPr/>
            <p:nvPr isPhoto="0" userDrawn="0"/>
          </p:nvSpPr>
          <p:spPr bwMode="auto">
            <a:xfrm>
              <a:off x="5159896" y="5161770"/>
              <a:ext cx="292610" cy="292610"/>
            </a:xfrm>
            <a:prstGeom prst="ellipse">
              <a:avLst/>
            </a:prstGeom>
            <a:solidFill>
              <a:schemeClr val="bg1"/>
            </a:solidFill>
            <a:ln w="1111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" name="Овал 21" hidden="0"/>
            <p:cNvSpPr/>
            <p:nvPr isPhoto="0" userDrawn="0"/>
          </p:nvSpPr>
          <p:spPr bwMode="auto">
            <a:xfrm>
              <a:off x="5159896" y="5872694"/>
              <a:ext cx="292610" cy="292610"/>
            </a:xfrm>
            <a:prstGeom prst="ellipse">
              <a:avLst/>
            </a:prstGeom>
            <a:solidFill>
              <a:schemeClr val="bg1"/>
            </a:solidFill>
            <a:ln w="1111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7669200" y="1626645"/>
            <a:ext cx="4286250" cy="1209673"/>
          </a:xfrm>
          <a:prstGeom prst="rect">
            <a:avLst/>
          </a:prstGeom>
        </p:spPr>
      </p:pic>
      <p:sp>
        <p:nvSpPr>
          <p:cNvPr id="5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95400" y="-7593"/>
            <a:ext cx="7657800" cy="1325559"/>
          </a:xfrm>
        </p:spPr>
        <p:txBody>
          <a:bodyPr/>
          <a:lstStyle/>
          <a:p>
            <a:pPr>
              <a:defRPr/>
            </a:pPr>
            <a:r>
              <a:rPr lang="ru-RU"/>
              <a:t>Сервер документов при интеграции с другими приложениями</a:t>
            </a:r>
            <a:endParaRPr/>
          </a:p>
        </p:txBody>
      </p:sp>
      <p:sp>
        <p:nvSpPr>
          <p:cNvPr id="6" name="Текст 2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695400" y="1430169"/>
            <a:ext cx="6973800" cy="4930510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rmAutofit fontScale="80000" lnSpcReduction="4000"/>
          </a:bodyPr>
          <a:lstStyle/>
          <a:p>
            <a:pPr>
              <a:defRPr/>
            </a:pPr>
            <a:r>
              <a:rPr lang="ru-RU" b="1"/>
              <a:t>Права на документ</a:t>
            </a:r>
            <a:endParaRPr b="1"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Только чтение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Комментирование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Заполнение форм (только в текстовом редакторе)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Рецензирование с запретом отключения режима отслеживание изменений (только в текстовом редакторе)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Пользовательский фильтр (только для редактора таблиц)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Полный </a:t>
            </a:r>
            <a:r>
              <a:rPr lang="ru-RU"/>
              <a:t>доступ</a:t>
            </a:r>
            <a:endParaRPr lang="ru-RU"/>
          </a:p>
          <a:p>
            <a:pPr marL="285750" lvl="1" indent="-285750">
              <a:buFont typeface="Arial"/>
              <a:buChar char="•"/>
              <a:defRPr/>
            </a:pPr>
            <a:endParaRPr lang="ru-RU"/>
          </a:p>
          <a:p>
            <a:pPr>
              <a:defRPr/>
            </a:pPr>
            <a:r>
              <a:rPr lang="ru-RU" b="1"/>
              <a:t>Возможность ограничения доступа к документу</a:t>
            </a:r>
            <a:endParaRPr b="1"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Запрет скачивания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Запрет печати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Запрет копирование данных</a:t>
            </a:r>
            <a:endParaRPr lang="ru-RU"/>
          </a:p>
          <a:p>
            <a:pPr marL="285750" lvl="1" indent="-285750">
              <a:buFont typeface="Arial"/>
              <a:buChar char="•"/>
              <a:defRPr/>
            </a:pPr>
            <a:endParaRPr/>
          </a:p>
          <a:p>
            <a:pPr lvl="1">
              <a:defRPr/>
            </a:pPr>
            <a:r>
              <a:rPr lang="ru-RU" sz="1800" b="1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lt"/>
              </a:rPr>
              <a:t>УПРАВЛЕНИЕ ВНЕШНИМ ВИДОМ РЕДКТОРОВ</a:t>
            </a:r>
            <a:r>
              <a:rPr lang="ru-RU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lt"/>
              </a:rPr>
              <a:t> </a:t>
            </a:r>
            <a:endParaRPr lang="ru-RU" sz="1800" b="0" i="0" u="none" strike="noStrike" cap="none" spc="0">
              <a:solidFill>
                <a:schemeClr val="tx1"/>
              </a:solidFill>
              <a:latin typeface="+mn-lt"/>
              <a:ea typeface="+mn-ea"/>
              <a:cs typeface="+mn-lt"/>
            </a:endParaRPr>
          </a:p>
          <a:p>
            <a:pPr marL="261850" lvl="1" indent="-261850">
              <a:buFont typeface="Arial"/>
              <a:buChar char="•"/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lt"/>
              </a:rPr>
              <a:t>скрытие кнопок</a:t>
            </a:r>
            <a:endParaRPr lang="ru-RU" sz="1800" b="0" i="0" u="none" strike="noStrike" cap="none" spc="0">
              <a:solidFill>
                <a:schemeClr val="tx1"/>
              </a:solidFill>
              <a:latin typeface="+mn-lt"/>
              <a:ea typeface="+mn-ea"/>
              <a:cs typeface="+mn-lt"/>
            </a:endParaRPr>
          </a:p>
          <a:p>
            <a:pPr marL="261850" lvl="1" indent="-261850">
              <a:buFont typeface="Arial"/>
              <a:buChar char="•"/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lt"/>
              </a:rPr>
              <a:t>скрытие имени файла</a:t>
            </a:r>
            <a:endParaRPr lang="ru-RU" sz="1800" b="0" i="0" u="none" strike="noStrike" cap="none" spc="0">
              <a:solidFill>
                <a:schemeClr val="tx1"/>
              </a:solidFill>
              <a:latin typeface="+mn-lt"/>
              <a:ea typeface="+mn-ea"/>
              <a:cs typeface="+mn-lt"/>
            </a:endParaRPr>
          </a:p>
          <a:p>
            <a:pPr marL="261850" lvl="1" indent="-261850">
              <a:buFont typeface="Arial"/>
              <a:buChar char="•"/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lt"/>
              </a:rPr>
              <a:t>и другое</a:t>
            </a:r>
            <a:endParaRPr lang="ru-RU"/>
          </a:p>
          <a:p>
            <a:pPr marL="285750" lvl="1" indent="-285750">
              <a:buFont typeface="Arial"/>
              <a:buChar char="•"/>
              <a:defRPr/>
            </a:pPr>
            <a:endParaRPr lang="ru-RU"/>
          </a:p>
        </p:txBody>
      </p:sp>
      <p:sp>
        <p:nvSpPr>
          <p:cNvPr id="7" name="Прямоугольник 7" hidden="0"/>
          <p:cNvSpPr/>
          <p:nvPr isPhoto="0" userDrawn="0"/>
        </p:nvSpPr>
        <p:spPr bwMode="auto">
          <a:xfrm>
            <a:off x="695399" y="6138845"/>
            <a:ext cx="6711666" cy="68710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1600"/>
              <a:t>Подробнее про интеграцию через </a:t>
            </a:r>
            <a:r>
              <a:rPr lang="en-US" sz="1600"/>
              <a:t>API</a:t>
            </a:r>
            <a:r>
              <a:rPr lang="ru-RU" sz="1600"/>
              <a:t>:</a:t>
            </a:r>
            <a:br>
              <a:rPr lang="ru-RU" sz="1600"/>
            </a:br>
            <a:r>
              <a:rPr lang="ru-RU" sz="1600" u="sng">
                <a:hlinkClick r:id="rId3" tooltip="https://support.r7-office.ru/hc/ru/categories/360003199798"/>
              </a:rPr>
              <a:t>https://support.r7-office.ru/hc/ru/categories/360003199798</a:t>
            </a:r>
            <a:endParaRPr sz="1600"/>
          </a:p>
        </p:txBody>
      </p:sp>
      <p:sp>
        <p:nvSpPr>
          <p:cNvPr id="8" name="" hidden="0"/>
          <p:cNvSpPr/>
          <p:nvPr isPhoto="0" userDrawn="0"/>
        </p:nvSpPr>
        <p:spPr bwMode="auto">
          <a:xfrm>
            <a:off x="13471926" y="3910006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pic>
        <p:nvPicPr>
          <p:cNvPr id="9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9802801" y="3342352"/>
            <a:ext cx="2152649" cy="1866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710448" y="1677052"/>
            <a:ext cx="2317664" cy="574505"/>
          </a:xfrm>
          <a:prstGeom prst="rect">
            <a:avLst/>
          </a:prstGeom>
        </p:spPr>
      </p:pic>
      <p:pic>
        <p:nvPicPr>
          <p:cNvPr id="5" name="Рисунок 5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7666542" y="3330324"/>
            <a:ext cx="2299698" cy="290273"/>
          </a:xfrm>
          <a:prstGeom prst="rect">
            <a:avLst/>
          </a:prstGeom>
        </p:spPr>
      </p:pic>
      <p:pic>
        <p:nvPicPr>
          <p:cNvPr id="6" name="Рисунок 6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6296294" y="5183179"/>
            <a:ext cx="831919" cy="831919"/>
          </a:xfrm>
          <a:prstGeom prst="rect">
            <a:avLst/>
          </a:prstGeom>
        </p:spPr>
      </p:pic>
      <p:pic>
        <p:nvPicPr>
          <p:cNvPr id="7" name="Рисунок 7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10797389" y="1496430"/>
            <a:ext cx="1319506" cy="935748"/>
          </a:xfrm>
          <a:prstGeom prst="rect">
            <a:avLst/>
          </a:prstGeom>
        </p:spPr>
      </p:pic>
      <p:pic>
        <p:nvPicPr>
          <p:cNvPr id="8" name="Рисунок 8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10317078" y="2862018"/>
            <a:ext cx="1451828" cy="758580"/>
          </a:xfrm>
          <a:prstGeom prst="rect">
            <a:avLst/>
          </a:prstGeom>
        </p:spPr>
      </p:pic>
      <p:pic>
        <p:nvPicPr>
          <p:cNvPr id="9" name="Рисунок 9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>
            <a:off x="3675434" y="4647391"/>
            <a:ext cx="1830807" cy="475578"/>
          </a:xfrm>
          <a:prstGeom prst="rect">
            <a:avLst/>
          </a:prstGeom>
        </p:spPr>
      </p:pic>
      <p:pic>
        <p:nvPicPr>
          <p:cNvPr id="10" name="Рисунок 10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>
            <a:off x="5092608" y="3753632"/>
            <a:ext cx="2279088" cy="724257"/>
          </a:xfrm>
          <a:prstGeom prst="rect">
            <a:avLst/>
          </a:prstGeom>
        </p:spPr>
      </p:pic>
      <p:pic>
        <p:nvPicPr>
          <p:cNvPr id="11" name="Рисунок 11" hidden="0"/>
          <p:cNvPicPr>
            <a:picLocks noChangeAspect="1"/>
          </p:cNvPicPr>
          <p:nvPr isPhoto="0" userDrawn="0"/>
        </p:nvPicPr>
        <p:blipFill>
          <a:blip r:embed="rId10"/>
          <a:stretch/>
        </p:blipFill>
        <p:spPr bwMode="auto">
          <a:xfrm>
            <a:off x="2174116" y="4477890"/>
            <a:ext cx="1223392" cy="1219314"/>
          </a:xfrm>
          <a:prstGeom prst="rect">
            <a:avLst/>
          </a:prstGeom>
        </p:spPr>
      </p:pic>
      <p:pic>
        <p:nvPicPr>
          <p:cNvPr id="12" name="Рисунок 12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>
            <a:off x="1237513" y="3437283"/>
            <a:ext cx="1460864" cy="1460864"/>
          </a:xfrm>
          <a:prstGeom prst="rect">
            <a:avLst/>
          </a:prstGeom>
        </p:spPr>
      </p:pic>
      <p:pic>
        <p:nvPicPr>
          <p:cNvPr id="13" name="Рисунок 13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>
            <a:off x="2910361" y="3248883"/>
            <a:ext cx="1691656" cy="1691656"/>
          </a:xfrm>
          <a:prstGeom prst="rect">
            <a:avLst/>
          </a:prstGeom>
        </p:spPr>
      </p:pic>
      <p:pic>
        <p:nvPicPr>
          <p:cNvPr id="14" name="Рисунок 14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>
            <a:off x="3310569" y="5461099"/>
            <a:ext cx="1933906" cy="338523"/>
          </a:xfrm>
          <a:prstGeom prst="rect">
            <a:avLst/>
          </a:prstGeom>
        </p:spPr>
      </p:pic>
      <p:pic>
        <p:nvPicPr>
          <p:cNvPr id="15" name="Рисунок 15" hidden="0"/>
          <p:cNvPicPr>
            <a:picLocks noChangeAspect="1"/>
          </p:cNvPicPr>
          <p:nvPr isPhoto="0" userDrawn="0"/>
        </p:nvPicPr>
        <p:blipFill>
          <a:blip r:embed="rId14"/>
          <a:stretch/>
        </p:blipFill>
        <p:spPr bwMode="auto">
          <a:xfrm>
            <a:off x="7996236" y="5268565"/>
            <a:ext cx="2021648" cy="661148"/>
          </a:xfrm>
          <a:prstGeom prst="rect">
            <a:avLst/>
          </a:prstGeom>
        </p:spPr>
      </p:pic>
      <p:pic>
        <p:nvPicPr>
          <p:cNvPr id="16" name="Рисунок 16" hidden="0"/>
          <p:cNvPicPr>
            <a:picLocks noChangeAspect="1"/>
          </p:cNvPicPr>
          <p:nvPr isPhoto="0" userDrawn="0"/>
        </p:nvPicPr>
        <p:blipFill>
          <a:blip r:embed="rId15"/>
          <a:stretch/>
        </p:blipFill>
        <p:spPr bwMode="auto">
          <a:xfrm>
            <a:off x="10202646" y="4518234"/>
            <a:ext cx="1650704" cy="422304"/>
          </a:xfrm>
          <a:prstGeom prst="rect">
            <a:avLst/>
          </a:prstGeom>
        </p:spPr>
      </p:pic>
      <p:pic>
        <p:nvPicPr>
          <p:cNvPr id="17" name="Рисунок 17" hidden="0"/>
          <p:cNvPicPr>
            <a:picLocks noChangeAspect="1"/>
          </p:cNvPicPr>
          <p:nvPr isPhoto="0" userDrawn="0"/>
        </p:nvPicPr>
        <p:blipFill>
          <a:blip r:embed="rId16"/>
          <a:stretch/>
        </p:blipFill>
        <p:spPr bwMode="auto">
          <a:xfrm>
            <a:off x="7489376" y="4016919"/>
            <a:ext cx="2193115" cy="630471"/>
          </a:xfrm>
          <a:prstGeom prst="rect">
            <a:avLst/>
          </a:prstGeom>
        </p:spPr>
      </p:pic>
      <p:pic>
        <p:nvPicPr>
          <p:cNvPr id="18" name="Рисунок 18" hidden="0"/>
          <p:cNvPicPr>
            <a:picLocks noChangeAspect="1"/>
          </p:cNvPicPr>
          <p:nvPr isPhoto="0" userDrawn="0"/>
        </p:nvPicPr>
        <p:blipFill>
          <a:blip r:embed="rId17"/>
          <a:stretch/>
        </p:blipFill>
        <p:spPr bwMode="auto">
          <a:xfrm>
            <a:off x="114737" y="5415173"/>
            <a:ext cx="2339982" cy="538194"/>
          </a:xfrm>
          <a:prstGeom prst="rect">
            <a:avLst/>
          </a:prstGeom>
        </p:spPr>
      </p:pic>
      <p:pic>
        <p:nvPicPr>
          <p:cNvPr id="19" name="Рисунок 19" hidden="0"/>
          <p:cNvPicPr>
            <a:picLocks noChangeAspect="1"/>
          </p:cNvPicPr>
          <p:nvPr isPhoto="0" userDrawn="0"/>
        </p:nvPicPr>
        <p:blipFill>
          <a:blip r:embed="rId18"/>
          <a:stretch/>
        </p:blipFill>
        <p:spPr bwMode="auto">
          <a:xfrm>
            <a:off x="10560207" y="4983787"/>
            <a:ext cx="1293145" cy="1293145"/>
          </a:xfrm>
          <a:prstGeom prst="rect">
            <a:avLst/>
          </a:prstGeom>
        </p:spPr>
      </p:pic>
      <p:pic>
        <p:nvPicPr>
          <p:cNvPr id="20" name="Рисунок 20" hidden="0"/>
          <p:cNvPicPr>
            <a:picLocks noChangeAspect="1"/>
          </p:cNvPicPr>
          <p:nvPr isPhoto="0" userDrawn="0"/>
        </p:nvPicPr>
        <p:blipFill>
          <a:blip r:embed="rId19"/>
          <a:stretch/>
        </p:blipFill>
        <p:spPr bwMode="auto">
          <a:xfrm>
            <a:off x="10061047" y="3815951"/>
            <a:ext cx="1933905" cy="483474"/>
          </a:xfrm>
          <a:prstGeom prst="rect">
            <a:avLst/>
          </a:prstGeom>
        </p:spPr>
      </p:pic>
      <p:pic>
        <p:nvPicPr>
          <p:cNvPr id="21" name="Рисунок 21" hidden="0"/>
          <p:cNvPicPr>
            <a:picLocks noChangeAspect="1"/>
          </p:cNvPicPr>
          <p:nvPr isPhoto="0" userDrawn="0"/>
        </p:nvPicPr>
        <p:blipFill>
          <a:blip r:embed="rId20"/>
          <a:stretch/>
        </p:blipFill>
        <p:spPr bwMode="auto">
          <a:xfrm>
            <a:off x="8225712" y="4670750"/>
            <a:ext cx="1219198" cy="390523"/>
          </a:xfrm>
          <a:prstGeom prst="rect">
            <a:avLst/>
          </a:prstGeom>
        </p:spPr>
      </p:pic>
      <p:sp>
        <p:nvSpPr>
          <p:cNvPr id="22" name="Прямоугольник 22" hidden="0"/>
          <p:cNvSpPr/>
          <p:nvPr isPhoto="0" userDrawn="0"/>
        </p:nvSpPr>
        <p:spPr bwMode="auto">
          <a:xfrm>
            <a:off x="8487511" y="6393333"/>
            <a:ext cx="4145393" cy="36992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1600"/>
              <a:t>*</a:t>
            </a:r>
            <a:r>
              <a:rPr sz="1600"/>
              <a:t>ведутся</a:t>
            </a:r>
            <a:r>
              <a:rPr sz="1600"/>
              <a:t> </a:t>
            </a:r>
            <a:r>
              <a:rPr sz="1600"/>
              <a:t>работы</a:t>
            </a:r>
            <a:r>
              <a:rPr sz="1600"/>
              <a:t> </a:t>
            </a:r>
            <a:r>
              <a:rPr sz="1600"/>
              <a:t>по</a:t>
            </a:r>
            <a:r>
              <a:rPr sz="1600"/>
              <a:t> </a:t>
            </a:r>
            <a:r>
              <a:rPr sz="1600"/>
              <a:t>интеграции</a:t>
            </a:r>
            <a:endParaRPr sz="1600"/>
          </a:p>
        </p:txBody>
      </p:sp>
      <p:pic>
        <p:nvPicPr>
          <p:cNvPr id="23" name="Рисунок 27" hidden="0"/>
          <p:cNvPicPr>
            <a:picLocks noChangeAspect="1"/>
          </p:cNvPicPr>
          <p:nvPr isPhoto="0" userDrawn="0"/>
        </p:nvPicPr>
        <p:blipFill>
          <a:blip r:embed="rId21"/>
          <a:stretch/>
        </p:blipFill>
        <p:spPr bwMode="auto">
          <a:xfrm>
            <a:off x="5890582" y="4601611"/>
            <a:ext cx="1933906" cy="528802"/>
          </a:xfrm>
          <a:prstGeom prst="rect">
            <a:avLst/>
          </a:prstGeom>
        </p:spPr>
      </p:pic>
      <p:pic>
        <p:nvPicPr>
          <p:cNvPr id="24" name="Рисунок 28" hidden="0"/>
          <p:cNvPicPr>
            <a:picLocks noChangeAspect="1"/>
          </p:cNvPicPr>
          <p:nvPr isPhoto="0" userDrawn="0"/>
        </p:nvPicPr>
        <p:blipFill>
          <a:blip r:embed="rId22"/>
          <a:stretch/>
        </p:blipFill>
        <p:spPr bwMode="auto">
          <a:xfrm>
            <a:off x="312030" y="1657871"/>
            <a:ext cx="1062781" cy="1195348"/>
          </a:xfrm>
          <a:prstGeom prst="rect">
            <a:avLst/>
          </a:prstGeom>
        </p:spPr>
      </p:pic>
      <p:pic>
        <p:nvPicPr>
          <p:cNvPr id="25" name="Рисунок 29" hidden="0"/>
          <p:cNvPicPr>
            <a:picLocks noChangeAspect="1"/>
          </p:cNvPicPr>
          <p:nvPr isPhoto="0" userDrawn="0"/>
        </p:nvPicPr>
        <p:blipFill>
          <a:blip r:embed="rId23"/>
          <a:stretch/>
        </p:blipFill>
        <p:spPr bwMode="auto">
          <a:xfrm>
            <a:off x="4724943" y="1740262"/>
            <a:ext cx="2194426" cy="345817"/>
          </a:xfrm>
          <a:prstGeom prst="rect">
            <a:avLst/>
          </a:prstGeom>
        </p:spPr>
      </p:pic>
      <p:grpSp>
        <p:nvGrpSpPr>
          <p:cNvPr id="26" name="Группа 40" hidden="0"/>
          <p:cNvGrpSpPr/>
          <p:nvPr isPhoto="0" userDrawn="0"/>
        </p:nvGrpSpPr>
        <p:grpSpPr bwMode="auto">
          <a:xfrm>
            <a:off x="4401643" y="3123636"/>
            <a:ext cx="2409753" cy="581679"/>
            <a:chOff x="3484841" y="2585809"/>
            <a:chExt cx="2409753" cy="581679"/>
          </a:xfrm>
        </p:grpSpPr>
        <p:pic>
          <p:nvPicPr>
            <p:cNvPr id="27" name="Рисунок 26" hidden="0"/>
            <p:cNvPicPr>
              <a:picLocks noChangeAspect="1"/>
            </p:cNvPicPr>
            <p:nvPr isPhoto="0" userDrawn="0"/>
          </p:nvPicPr>
          <p:blipFill>
            <a:blip r:embed="rId24"/>
            <a:stretch/>
          </p:blipFill>
          <p:spPr bwMode="auto">
            <a:xfrm>
              <a:off x="3484841" y="2776965"/>
              <a:ext cx="2228850" cy="390523"/>
            </a:xfrm>
            <a:prstGeom prst="rect">
              <a:avLst/>
            </a:prstGeom>
          </p:spPr>
        </p:pic>
        <p:sp>
          <p:nvSpPr>
            <p:cNvPr id="28" name="Прямоугольник 30" hidden="0"/>
            <p:cNvSpPr/>
            <p:nvPr isPhoto="0" userDrawn="0"/>
          </p:nvSpPr>
          <p:spPr bwMode="auto">
            <a:xfrm>
              <a:off x="5626416" y="2585809"/>
              <a:ext cx="268178" cy="240435"/>
            </a:xfrm>
            <a:prstGeom prst="rect">
              <a:avLst/>
            </a:prstGeom>
            <a:noFill/>
          </p:spPr>
          <p:txBody>
            <a:bodyPr vertOverflow="overflow" horzOverflow="clip" vert="horz" wrap="square" lIns="91440" tIns="45720" rIns="91440" bIns="45720" numCol="1" spcCol="0" rtlCol="0" fromWordArt="0" anchor="t" anchorCtr="0" forceAA="0" compatLnSpc="0">
              <a:noAutofit/>
            </a:bodyPr>
            <a:lstStyle/>
            <a:p>
              <a:pPr>
                <a:defRPr/>
              </a:pPr>
              <a:r>
                <a:rPr lang="en-US"/>
                <a:t>*</a:t>
              </a:r>
              <a:endParaRPr/>
            </a:p>
          </p:txBody>
        </p:sp>
      </p:grpSp>
      <p:grpSp>
        <p:nvGrpSpPr>
          <p:cNvPr id="29" name="Группа 43" hidden="0"/>
          <p:cNvGrpSpPr/>
          <p:nvPr isPhoto="0" userDrawn="0"/>
        </p:nvGrpSpPr>
        <p:grpSpPr bwMode="auto">
          <a:xfrm>
            <a:off x="4746884" y="2223340"/>
            <a:ext cx="2069504" cy="703460"/>
            <a:chOff x="2959460" y="1684566"/>
            <a:chExt cx="2363685" cy="803457"/>
          </a:xfrm>
        </p:grpSpPr>
        <p:pic>
          <p:nvPicPr>
            <p:cNvPr id="30" name="Рисунок 23" hidden="0"/>
            <p:cNvPicPr>
              <a:picLocks noChangeAspect="1"/>
            </p:cNvPicPr>
            <p:nvPr isPhoto="0" userDrawn="0"/>
          </p:nvPicPr>
          <p:blipFill>
            <a:blip r:embed="rId25"/>
            <a:stretch/>
          </p:blipFill>
          <p:spPr bwMode="auto">
            <a:xfrm>
              <a:off x="2959460" y="1684566"/>
              <a:ext cx="2317664" cy="803457"/>
            </a:xfrm>
            <a:prstGeom prst="rect">
              <a:avLst/>
            </a:prstGeom>
          </p:spPr>
        </p:pic>
        <p:sp>
          <p:nvSpPr>
            <p:cNvPr id="31" name="Прямоугольник 31" hidden="0"/>
            <p:cNvSpPr/>
            <p:nvPr isPhoto="0" userDrawn="0"/>
          </p:nvSpPr>
          <p:spPr bwMode="auto">
            <a:xfrm>
              <a:off x="5113673" y="1909382"/>
              <a:ext cx="209472" cy="240435"/>
            </a:xfrm>
            <a:prstGeom prst="rect">
              <a:avLst/>
            </a:prstGeom>
            <a:noFill/>
          </p:spPr>
          <p:txBody>
            <a:bodyPr vertOverflow="overflow" horzOverflow="clip" vert="horz" wrap="square" lIns="91440" tIns="45720" rIns="91440" bIns="45720" numCol="1" spcCol="0" rtlCol="0" fromWordArt="0" anchor="t" anchorCtr="0" forceAA="0" compatLnSpc="0">
              <a:noAutofit/>
            </a:bodyPr>
            <a:lstStyle/>
            <a:p>
              <a:pPr>
                <a:defRPr/>
              </a:pPr>
              <a:r>
                <a:rPr lang="en-US"/>
                <a:t>*</a:t>
              </a:r>
              <a:endParaRPr/>
            </a:p>
          </p:txBody>
        </p:sp>
      </p:grpSp>
      <p:grpSp>
        <p:nvGrpSpPr>
          <p:cNvPr id="32" name="Группа 42" hidden="0"/>
          <p:cNvGrpSpPr/>
          <p:nvPr isPhoto="0" userDrawn="0"/>
        </p:nvGrpSpPr>
        <p:grpSpPr bwMode="auto">
          <a:xfrm>
            <a:off x="2041873" y="2470140"/>
            <a:ext cx="2459729" cy="733237"/>
            <a:chOff x="280397" y="2218866"/>
            <a:chExt cx="2459729" cy="733237"/>
          </a:xfrm>
        </p:grpSpPr>
        <p:pic>
          <p:nvPicPr>
            <p:cNvPr id="33" name="Рисунок 25" hidden="0"/>
            <p:cNvPicPr>
              <a:picLocks noChangeAspect="1"/>
            </p:cNvPicPr>
            <p:nvPr isPhoto="0" userDrawn="0"/>
          </p:nvPicPr>
          <p:blipFill>
            <a:blip r:embed="rId26"/>
            <a:stretch/>
          </p:blipFill>
          <p:spPr bwMode="auto">
            <a:xfrm>
              <a:off x="280397" y="2313346"/>
              <a:ext cx="2235649" cy="638757"/>
            </a:xfrm>
            <a:prstGeom prst="rect">
              <a:avLst/>
            </a:prstGeom>
          </p:spPr>
        </p:pic>
        <p:sp>
          <p:nvSpPr>
            <p:cNvPr id="34" name="Прямоугольник 32" hidden="0"/>
            <p:cNvSpPr/>
            <p:nvPr isPhoto="0" userDrawn="0"/>
          </p:nvSpPr>
          <p:spPr bwMode="auto">
            <a:xfrm>
              <a:off x="2471949" y="2218866"/>
              <a:ext cx="268177" cy="240435"/>
            </a:xfrm>
            <a:prstGeom prst="rect">
              <a:avLst/>
            </a:prstGeom>
            <a:noFill/>
          </p:spPr>
          <p:txBody>
            <a:bodyPr vertOverflow="overflow" horzOverflow="clip" vert="horz" wrap="square" lIns="91440" tIns="45720" rIns="91440" bIns="45720" numCol="1" spcCol="0" rtlCol="0" fromWordArt="0" anchor="t" anchorCtr="0" forceAA="0" compatLnSpc="0">
              <a:noAutofit/>
            </a:bodyPr>
            <a:lstStyle/>
            <a:p>
              <a:pPr>
                <a:defRPr/>
              </a:pPr>
              <a:r>
                <a:rPr lang="en-US"/>
                <a:t>*</a:t>
              </a:r>
              <a:endParaRPr/>
            </a:p>
          </p:txBody>
        </p:sp>
      </p:grpSp>
      <p:grpSp>
        <p:nvGrpSpPr>
          <p:cNvPr id="35" name="Группа 41" hidden="0"/>
          <p:cNvGrpSpPr/>
          <p:nvPr isPhoto="0" userDrawn="0"/>
        </p:nvGrpSpPr>
        <p:grpSpPr bwMode="auto">
          <a:xfrm>
            <a:off x="155949" y="3197600"/>
            <a:ext cx="2061631" cy="553203"/>
            <a:chOff x="466149" y="3125443"/>
            <a:chExt cx="2061631" cy="553203"/>
          </a:xfrm>
        </p:grpSpPr>
        <p:pic>
          <p:nvPicPr>
            <p:cNvPr id="36" name="Рисунок 24" hidden="0"/>
            <p:cNvPicPr>
              <a:picLocks noChangeAspect="1"/>
            </p:cNvPicPr>
            <p:nvPr isPhoto="0" userDrawn="0"/>
          </p:nvPicPr>
          <p:blipFill>
            <a:blip r:embed="rId27"/>
            <a:stretch/>
          </p:blipFill>
          <p:spPr bwMode="auto">
            <a:xfrm>
              <a:off x="466149" y="3125443"/>
              <a:ext cx="1885924" cy="553203"/>
            </a:xfrm>
            <a:prstGeom prst="rect">
              <a:avLst/>
            </a:prstGeom>
          </p:spPr>
        </p:pic>
        <p:sp>
          <p:nvSpPr>
            <p:cNvPr id="37" name="Прямоугольник 33" hidden="0"/>
            <p:cNvSpPr/>
            <p:nvPr isPhoto="0" userDrawn="0"/>
          </p:nvSpPr>
          <p:spPr bwMode="auto">
            <a:xfrm>
              <a:off x="2259603" y="3175726"/>
              <a:ext cx="268177" cy="240435"/>
            </a:xfrm>
            <a:prstGeom prst="rect">
              <a:avLst/>
            </a:prstGeom>
            <a:noFill/>
          </p:spPr>
          <p:txBody>
            <a:bodyPr vertOverflow="overflow" horzOverflow="clip" vert="horz" wrap="square" lIns="91440" tIns="45720" rIns="91440" bIns="45720" numCol="1" spcCol="0" rtlCol="0" fromWordArt="0" anchor="t" anchorCtr="0" forceAA="0" compatLnSpc="0">
              <a:noAutofit/>
            </a:bodyPr>
            <a:lstStyle/>
            <a:p>
              <a:pPr>
                <a:defRPr/>
              </a:pPr>
              <a:r>
                <a:rPr lang="en-US"/>
                <a:t>*</a:t>
              </a:r>
              <a:endParaRPr/>
            </a:p>
          </p:txBody>
        </p:sp>
      </p:grpSp>
      <p:pic>
        <p:nvPicPr>
          <p:cNvPr id="38" name="Рисунок 34" hidden="0"/>
          <p:cNvPicPr>
            <a:picLocks noChangeAspect="1"/>
          </p:cNvPicPr>
          <p:nvPr isPhoto="0" userDrawn="0"/>
        </p:nvPicPr>
        <p:blipFill>
          <a:blip r:embed="rId28"/>
          <a:stretch/>
        </p:blipFill>
        <p:spPr bwMode="auto">
          <a:xfrm>
            <a:off x="7824487" y="2305522"/>
            <a:ext cx="2021647" cy="556495"/>
          </a:xfrm>
          <a:prstGeom prst="rect">
            <a:avLst/>
          </a:prstGeom>
        </p:spPr>
      </p:pic>
      <p:pic>
        <p:nvPicPr>
          <p:cNvPr id="39" name="Рисунок 35" hidden="0"/>
          <p:cNvPicPr>
            <a:picLocks noChangeAspect="1"/>
          </p:cNvPicPr>
          <p:nvPr isPhoto="0" userDrawn="0"/>
        </p:nvPicPr>
        <p:blipFill>
          <a:blip r:embed="rId29"/>
          <a:stretch/>
        </p:blipFill>
        <p:spPr bwMode="auto">
          <a:xfrm>
            <a:off x="7241074" y="1467342"/>
            <a:ext cx="1344859" cy="740793"/>
          </a:xfrm>
          <a:prstGeom prst="rect">
            <a:avLst/>
          </a:prstGeom>
        </p:spPr>
      </p:pic>
      <p:pic>
        <p:nvPicPr>
          <p:cNvPr id="40" name="Рисунок 37" hidden="0"/>
          <p:cNvPicPr>
            <a:picLocks noChangeAspect="1"/>
          </p:cNvPicPr>
          <p:nvPr isPhoto="0" userDrawn="0"/>
        </p:nvPicPr>
        <p:blipFill>
          <a:blip r:embed="rId30"/>
          <a:stretch/>
        </p:blipFill>
        <p:spPr bwMode="auto">
          <a:xfrm>
            <a:off x="158094" y="4580230"/>
            <a:ext cx="1852817" cy="586864"/>
          </a:xfrm>
          <a:prstGeom prst="rect">
            <a:avLst/>
          </a:prstGeom>
        </p:spPr>
      </p:pic>
      <p:pic>
        <p:nvPicPr>
          <p:cNvPr id="41" name="Рисунок 38" hidden="0"/>
          <p:cNvPicPr>
            <a:picLocks noChangeAspect="1"/>
          </p:cNvPicPr>
          <p:nvPr isPhoto="0" userDrawn="0"/>
        </p:nvPicPr>
        <p:blipFill>
          <a:blip r:embed="rId31"/>
          <a:stretch/>
        </p:blipFill>
        <p:spPr bwMode="auto">
          <a:xfrm>
            <a:off x="8816391" y="1755605"/>
            <a:ext cx="1854852" cy="333293"/>
          </a:xfrm>
          <a:prstGeom prst="rect">
            <a:avLst/>
          </a:prstGeom>
        </p:spPr>
      </p:pic>
      <p:sp>
        <p:nvSpPr>
          <p:cNvPr id="4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95400" y="-7593"/>
            <a:ext cx="11073506" cy="1325559"/>
          </a:xfrm>
        </p:spPr>
        <p:txBody>
          <a:bodyPr/>
          <a:lstStyle/>
          <a:p>
            <a:pPr>
              <a:defRPr/>
            </a:pPr>
            <a:r>
              <a:rPr lang="ru-RU"/>
              <a:t>Интеграция с Сервером документов</a:t>
            </a:r>
            <a:endParaRPr/>
          </a:p>
        </p:txBody>
      </p:sp>
      <p:sp>
        <p:nvSpPr>
          <p:cNvPr id="43" name="Прямоугольник 39" hidden="0"/>
          <p:cNvSpPr/>
          <p:nvPr isPhoto="0" userDrawn="0"/>
        </p:nvSpPr>
        <p:spPr bwMode="auto">
          <a:xfrm>
            <a:off x="700832" y="6165304"/>
            <a:ext cx="6711666" cy="68710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1600"/>
              <a:t>Подробнее про интеграцию через </a:t>
            </a:r>
            <a:r>
              <a:rPr lang="en-US" sz="1600"/>
              <a:t>API</a:t>
            </a:r>
            <a:r>
              <a:rPr lang="ru-RU" sz="1600"/>
              <a:t>:</a:t>
            </a:r>
            <a:br>
              <a:rPr lang="ru-RU" sz="1600"/>
            </a:br>
            <a:r>
              <a:rPr lang="ru-RU" sz="1600" u="sng">
                <a:hlinkClick r:id="rId32" tooltip="https://support.r7-office.ru/hc/ru/categories/360003199798"/>
              </a:rPr>
              <a:t>https://support.r7-office.ru/hc/ru/categories/360003199798</a:t>
            </a:r>
            <a:endParaRPr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Модули совместной работы</a:t>
            </a:r>
            <a:endParaRPr/>
          </a:p>
        </p:txBody>
      </p:sp>
      <p:grpSp>
        <p:nvGrpSpPr>
          <p:cNvPr id="5" name="Группа 57" hidden="0"/>
          <p:cNvGrpSpPr/>
          <p:nvPr isPhoto="0" userDrawn="0"/>
        </p:nvGrpSpPr>
        <p:grpSpPr bwMode="auto">
          <a:xfrm>
            <a:off x="1559496" y="2206322"/>
            <a:ext cx="1724754" cy="1439188"/>
            <a:chOff x="1252354" y="2060848"/>
            <a:chExt cx="1724754" cy="1439188"/>
          </a:xfrm>
        </p:grpSpPr>
        <p:sp>
          <p:nvSpPr>
            <p:cNvPr id="6" name="Прямоугольник 45" hidden="0"/>
            <p:cNvSpPr/>
            <p:nvPr isPhoto="0" userDrawn="0"/>
          </p:nvSpPr>
          <p:spPr bwMode="auto">
            <a:xfrm>
              <a:off x="1252354" y="3140968"/>
              <a:ext cx="1724754" cy="359067"/>
            </a:xfrm>
            <a:prstGeom prst="rect">
              <a:avLst/>
            </a:prstGeom>
            <a:noFill/>
          </p:spPr>
          <p:txBody>
            <a:bodyPr vertOverflow="overflow" horzOverflow="clip" vert="horz" wrap="square" lIns="91440" tIns="45720" rIns="91440" bIns="45720" numCol="1" spcCol="0" rtlCol="0" fromWordArt="0" anchor="t" anchorCtr="0" forceAA="0" compatLnSpc="0">
              <a:noAutofit/>
            </a:bodyPr>
            <a:lstStyle/>
            <a:p>
              <a:pPr algn="ctr">
                <a:defRPr/>
              </a:pPr>
              <a:r>
                <a:rPr lang="ru-RU" sz="2000">
                  <a:solidFill>
                    <a:schemeClr val="bg1"/>
                  </a:solidFill>
                </a:rPr>
                <a:t>Документы</a:t>
              </a:r>
              <a:endParaRPr sz="2000">
                <a:solidFill>
                  <a:schemeClr val="bg1"/>
                </a:solidFill>
              </a:endParaRPr>
            </a:p>
          </p:txBody>
        </p:sp>
        <p:pic>
          <p:nvPicPr>
            <p:cNvPr id="7" name="Рисунок 46" hidden="0"/>
            <p:cNvPicPr>
              <a:picLocks noChangeAspect="1"/>
            </p:cNvPicPr>
            <p:nvPr isPhoto="0" userDrawn="0"/>
          </p:nvPicPr>
          <p:blipFill>
            <a:blip r:embed="rId2"/>
            <a:stretch/>
          </p:blipFill>
          <p:spPr bwMode="auto">
            <a:xfrm>
              <a:off x="1631504" y="2060848"/>
              <a:ext cx="1028940" cy="1028940"/>
            </a:xfrm>
            <a:prstGeom prst="rect">
              <a:avLst/>
            </a:prstGeom>
          </p:spPr>
        </p:pic>
      </p:grpSp>
      <p:grpSp>
        <p:nvGrpSpPr>
          <p:cNvPr id="8" name="Группа 58" hidden="0"/>
          <p:cNvGrpSpPr/>
          <p:nvPr isPhoto="0" userDrawn="0"/>
        </p:nvGrpSpPr>
        <p:grpSpPr bwMode="auto">
          <a:xfrm>
            <a:off x="3421659" y="2206322"/>
            <a:ext cx="1724754" cy="1439188"/>
            <a:chOff x="3114518" y="2060848"/>
            <a:chExt cx="1724754" cy="1439188"/>
          </a:xfrm>
        </p:grpSpPr>
        <p:sp>
          <p:nvSpPr>
            <p:cNvPr id="9" name="Прямоугольник 47" hidden="0"/>
            <p:cNvSpPr/>
            <p:nvPr isPhoto="0" userDrawn="0"/>
          </p:nvSpPr>
          <p:spPr bwMode="auto">
            <a:xfrm>
              <a:off x="3114518" y="3140968"/>
              <a:ext cx="1724754" cy="359067"/>
            </a:xfrm>
            <a:prstGeom prst="rect">
              <a:avLst/>
            </a:prstGeom>
            <a:noFill/>
          </p:spPr>
          <p:txBody>
            <a:bodyPr vertOverflow="overflow" horzOverflow="clip" vert="horz" wrap="square" lIns="91440" tIns="45720" rIns="91440" bIns="45720" numCol="1" spcCol="0" rtlCol="0" fromWordArt="0" anchor="t" anchorCtr="0" forceAA="0" compatLnSpc="0">
              <a:noAutofit/>
            </a:bodyPr>
            <a:lstStyle/>
            <a:p>
              <a:pPr algn="ctr">
                <a:defRPr/>
              </a:pPr>
              <a:r>
                <a:rPr lang="ru-RU" sz="2000">
                  <a:solidFill>
                    <a:schemeClr val="bg1"/>
                  </a:solidFill>
                </a:rPr>
                <a:t>Люди</a:t>
              </a:r>
              <a:endParaRPr sz="2000">
                <a:solidFill>
                  <a:schemeClr val="bg1"/>
                </a:solidFill>
              </a:endParaRPr>
            </a:p>
          </p:txBody>
        </p:sp>
        <p:pic>
          <p:nvPicPr>
            <p:cNvPr id="10" name="Рисунок 48" hidden="0"/>
            <p:cNvPicPr>
              <a:picLocks noChangeAspect="1"/>
            </p:cNvPicPr>
            <p:nvPr isPhoto="0" userDrawn="0"/>
          </p:nvPicPr>
          <p:blipFill>
            <a:blip r:embed="rId3"/>
            <a:stretch/>
          </p:blipFill>
          <p:spPr bwMode="auto">
            <a:xfrm>
              <a:off x="3493666" y="2060848"/>
              <a:ext cx="1028940" cy="1028940"/>
            </a:xfrm>
            <a:prstGeom prst="rect">
              <a:avLst/>
            </a:prstGeom>
          </p:spPr>
        </p:pic>
      </p:grpSp>
      <p:grpSp>
        <p:nvGrpSpPr>
          <p:cNvPr id="11" name="Группа 59" hidden="0"/>
          <p:cNvGrpSpPr/>
          <p:nvPr isPhoto="0" userDrawn="0"/>
        </p:nvGrpSpPr>
        <p:grpSpPr bwMode="auto">
          <a:xfrm>
            <a:off x="5283822" y="2206322"/>
            <a:ext cx="1724754" cy="1439188"/>
            <a:chOff x="4976681" y="2060848"/>
            <a:chExt cx="1724754" cy="1439188"/>
          </a:xfrm>
        </p:grpSpPr>
        <p:sp>
          <p:nvSpPr>
            <p:cNvPr id="12" name="Прямоугольник 51" hidden="0"/>
            <p:cNvSpPr/>
            <p:nvPr isPhoto="0" userDrawn="0"/>
          </p:nvSpPr>
          <p:spPr bwMode="auto">
            <a:xfrm>
              <a:off x="4976681" y="3140968"/>
              <a:ext cx="1724754" cy="359067"/>
            </a:xfrm>
            <a:prstGeom prst="rect">
              <a:avLst/>
            </a:prstGeom>
            <a:noFill/>
          </p:spPr>
          <p:txBody>
            <a:bodyPr vertOverflow="overflow" horzOverflow="clip" vert="horz" wrap="square" lIns="91440" tIns="45720" rIns="91440" bIns="45720" numCol="1" spcCol="0" rtlCol="0" fromWordArt="0" anchor="t" anchorCtr="0" forceAA="0" compatLnSpc="0">
              <a:noAutofit/>
            </a:bodyPr>
            <a:lstStyle/>
            <a:p>
              <a:pPr algn="ctr">
                <a:defRPr/>
              </a:pPr>
              <a:r>
                <a:rPr lang="ru-RU" sz="2000">
                  <a:solidFill>
                    <a:schemeClr val="bg1"/>
                  </a:solidFill>
                </a:rPr>
                <a:t>Проекты</a:t>
              </a:r>
              <a:endParaRPr sz="2000">
                <a:solidFill>
                  <a:schemeClr val="bg1"/>
                </a:solidFill>
              </a:endParaRPr>
            </a:p>
          </p:txBody>
        </p:sp>
        <p:pic>
          <p:nvPicPr>
            <p:cNvPr id="13" name="Рисунок 52" hidden="0"/>
            <p:cNvPicPr>
              <a:picLocks noChangeAspect="1"/>
            </p:cNvPicPr>
            <p:nvPr isPhoto="0" userDrawn="0"/>
          </p:nvPicPr>
          <p:blipFill>
            <a:blip r:embed="rId4"/>
            <a:stretch/>
          </p:blipFill>
          <p:spPr bwMode="auto">
            <a:xfrm>
              <a:off x="5355830" y="2060848"/>
              <a:ext cx="1028940" cy="1028940"/>
            </a:xfrm>
            <a:prstGeom prst="rect">
              <a:avLst/>
            </a:prstGeom>
          </p:spPr>
        </p:pic>
      </p:grpSp>
      <p:grpSp>
        <p:nvGrpSpPr>
          <p:cNvPr id="14" name="Группа 60" hidden="0"/>
          <p:cNvGrpSpPr/>
          <p:nvPr isPhoto="0" userDrawn="0"/>
        </p:nvGrpSpPr>
        <p:grpSpPr bwMode="auto">
          <a:xfrm>
            <a:off x="7145985" y="2206322"/>
            <a:ext cx="1724754" cy="1439188"/>
            <a:chOff x="6838844" y="2060848"/>
            <a:chExt cx="1724754" cy="1439188"/>
          </a:xfrm>
        </p:grpSpPr>
        <p:sp>
          <p:nvSpPr>
            <p:cNvPr id="15" name="Прямоугольник 53" hidden="0"/>
            <p:cNvSpPr/>
            <p:nvPr isPhoto="0" userDrawn="0"/>
          </p:nvSpPr>
          <p:spPr bwMode="auto">
            <a:xfrm>
              <a:off x="6838844" y="3140968"/>
              <a:ext cx="1724754" cy="359067"/>
            </a:xfrm>
            <a:prstGeom prst="rect">
              <a:avLst/>
            </a:prstGeom>
            <a:noFill/>
          </p:spPr>
          <p:txBody>
            <a:bodyPr vertOverflow="overflow" horzOverflow="clip" vert="horz" wrap="square" lIns="91440" tIns="45720" rIns="91440" bIns="45720" numCol="1" spcCol="0" rtlCol="0" fromWordArt="0" anchor="t" anchorCtr="0" forceAA="0" compatLnSpc="0">
              <a:no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chemeClr val="bg1"/>
                  </a:solidFill>
                </a:rPr>
                <a:t>CRM</a:t>
              </a:r>
              <a:endParaRPr sz="2000">
                <a:solidFill>
                  <a:schemeClr val="bg1"/>
                </a:solidFill>
              </a:endParaRPr>
            </a:p>
          </p:txBody>
        </p:sp>
        <p:pic>
          <p:nvPicPr>
            <p:cNvPr id="16" name="Рисунок 54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>
              <a:off x="7217993" y="2060848"/>
              <a:ext cx="1028940" cy="1028940"/>
            </a:xfrm>
            <a:prstGeom prst="rect">
              <a:avLst/>
            </a:prstGeom>
          </p:spPr>
        </p:pic>
      </p:grpSp>
      <p:grpSp>
        <p:nvGrpSpPr>
          <p:cNvPr id="17" name="Группа 61" hidden="0"/>
          <p:cNvGrpSpPr/>
          <p:nvPr isPhoto="0" userDrawn="0"/>
        </p:nvGrpSpPr>
        <p:grpSpPr bwMode="auto">
          <a:xfrm>
            <a:off x="9008148" y="2206322"/>
            <a:ext cx="1724754" cy="1439188"/>
            <a:chOff x="8701007" y="2060848"/>
            <a:chExt cx="1724754" cy="1439188"/>
          </a:xfrm>
        </p:grpSpPr>
        <p:sp>
          <p:nvSpPr>
            <p:cNvPr id="18" name="Прямоугольник 55" hidden="0"/>
            <p:cNvSpPr/>
            <p:nvPr isPhoto="0" userDrawn="0"/>
          </p:nvSpPr>
          <p:spPr bwMode="auto">
            <a:xfrm>
              <a:off x="8701007" y="3140968"/>
              <a:ext cx="1724754" cy="359067"/>
            </a:xfrm>
            <a:prstGeom prst="rect">
              <a:avLst/>
            </a:prstGeom>
            <a:noFill/>
          </p:spPr>
          <p:txBody>
            <a:bodyPr vertOverflow="overflow" horzOverflow="clip" vert="horz" wrap="square" lIns="91440" tIns="45720" rIns="91440" bIns="45720" numCol="1" spcCol="0" rtlCol="0" fromWordArt="0" anchor="t" anchorCtr="0" forceAA="0" compatLnSpc="0">
              <a:noAutofit/>
            </a:bodyPr>
            <a:lstStyle/>
            <a:p>
              <a:pPr algn="ctr">
                <a:defRPr/>
              </a:pPr>
              <a:r>
                <a:rPr lang="ru-RU" sz="2000">
                  <a:solidFill>
                    <a:schemeClr val="bg1"/>
                  </a:solidFill>
                </a:rPr>
                <a:t>Календарь</a:t>
              </a:r>
              <a:endParaRPr sz="2000">
                <a:solidFill>
                  <a:schemeClr val="bg1"/>
                </a:solidFill>
              </a:endParaRPr>
            </a:p>
          </p:txBody>
        </p:sp>
        <p:pic>
          <p:nvPicPr>
            <p:cNvPr id="19" name="Рисунок 56" hidden="0"/>
            <p:cNvPicPr>
              <a:picLocks noChangeAspect="1"/>
            </p:cNvPicPr>
            <p:nvPr isPhoto="0" userDrawn="0"/>
          </p:nvPicPr>
          <p:blipFill>
            <a:blip r:embed="rId6"/>
            <a:stretch/>
          </p:blipFill>
          <p:spPr bwMode="auto">
            <a:xfrm>
              <a:off x="9080156" y="2060848"/>
              <a:ext cx="1028940" cy="1028940"/>
            </a:xfrm>
            <a:prstGeom prst="rect">
              <a:avLst/>
            </a:prstGeom>
          </p:spPr>
        </p:pic>
      </p:grpSp>
      <p:grpSp>
        <p:nvGrpSpPr>
          <p:cNvPr id="20" name="Группа 62" hidden="0"/>
          <p:cNvGrpSpPr/>
          <p:nvPr isPhoto="0" userDrawn="0"/>
        </p:nvGrpSpPr>
        <p:grpSpPr bwMode="auto">
          <a:xfrm>
            <a:off x="2421873" y="4006036"/>
            <a:ext cx="1724754" cy="1439188"/>
            <a:chOff x="3114518" y="2060848"/>
            <a:chExt cx="1724754" cy="1439188"/>
          </a:xfrm>
        </p:grpSpPr>
        <p:sp>
          <p:nvSpPr>
            <p:cNvPr id="21" name="Прямоугольник 63" hidden="0"/>
            <p:cNvSpPr/>
            <p:nvPr isPhoto="0" userDrawn="0"/>
          </p:nvSpPr>
          <p:spPr bwMode="auto">
            <a:xfrm>
              <a:off x="3114518" y="3140968"/>
              <a:ext cx="1724754" cy="359067"/>
            </a:xfrm>
            <a:prstGeom prst="rect">
              <a:avLst/>
            </a:prstGeom>
            <a:noFill/>
          </p:spPr>
          <p:txBody>
            <a:bodyPr vertOverflow="overflow" horzOverflow="clip" vert="horz" wrap="square" lIns="91440" tIns="45720" rIns="91440" bIns="45720" numCol="1" spcCol="0" rtlCol="0" fromWordArt="0" anchor="t" anchorCtr="0" forceAA="0" compatLnSpc="0">
              <a:noAutofit/>
            </a:bodyPr>
            <a:lstStyle/>
            <a:p>
              <a:pPr algn="ctr">
                <a:defRPr/>
              </a:pPr>
              <a:r>
                <a:rPr lang="ru-RU" sz="2000">
                  <a:solidFill>
                    <a:schemeClr val="bg1"/>
                  </a:solidFill>
                </a:rPr>
                <a:t>Почта</a:t>
              </a:r>
              <a:endParaRPr sz="2000">
                <a:solidFill>
                  <a:schemeClr val="bg1"/>
                </a:solidFill>
              </a:endParaRPr>
            </a:p>
          </p:txBody>
        </p:sp>
        <p:pic>
          <p:nvPicPr>
            <p:cNvPr id="22" name="Рисунок 64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3493666" y="2060848"/>
              <a:ext cx="1028940" cy="1028940"/>
            </a:xfrm>
            <a:prstGeom prst="rect">
              <a:avLst/>
            </a:prstGeom>
          </p:spPr>
        </p:pic>
      </p:grpSp>
      <p:grpSp>
        <p:nvGrpSpPr>
          <p:cNvPr id="23" name="Группа 65" hidden="0"/>
          <p:cNvGrpSpPr/>
          <p:nvPr isPhoto="0" userDrawn="0"/>
        </p:nvGrpSpPr>
        <p:grpSpPr bwMode="auto">
          <a:xfrm>
            <a:off x="4284036" y="4006036"/>
            <a:ext cx="1724754" cy="1439188"/>
            <a:chOff x="4976681" y="2060848"/>
            <a:chExt cx="1724754" cy="1439188"/>
          </a:xfrm>
        </p:grpSpPr>
        <p:sp>
          <p:nvSpPr>
            <p:cNvPr id="24" name="Прямоугольник 66" hidden="0"/>
            <p:cNvSpPr/>
            <p:nvPr isPhoto="0" userDrawn="0"/>
          </p:nvSpPr>
          <p:spPr bwMode="auto">
            <a:xfrm>
              <a:off x="4976681" y="3140968"/>
              <a:ext cx="1724754" cy="359067"/>
            </a:xfrm>
            <a:prstGeom prst="rect">
              <a:avLst/>
            </a:prstGeom>
            <a:noFill/>
          </p:spPr>
          <p:txBody>
            <a:bodyPr vertOverflow="overflow" horzOverflow="clip" vert="horz" wrap="square" lIns="91440" tIns="45720" rIns="91440" bIns="45720" numCol="1" spcCol="0" rtlCol="0" fromWordArt="0" anchor="t" anchorCtr="0" forceAA="0" compatLnSpc="0">
              <a:noAutofit/>
            </a:bodyPr>
            <a:lstStyle/>
            <a:p>
              <a:pPr algn="ctr">
                <a:defRPr/>
              </a:pPr>
              <a:r>
                <a:rPr lang="ru-RU" sz="2000">
                  <a:solidFill>
                    <a:schemeClr val="bg1"/>
                  </a:solidFill>
                </a:rPr>
                <a:t>Сообщество</a:t>
              </a:r>
              <a:endParaRPr sz="2000">
                <a:solidFill>
                  <a:schemeClr val="bg1"/>
                </a:solidFill>
              </a:endParaRPr>
            </a:p>
          </p:txBody>
        </p:sp>
        <p:pic>
          <p:nvPicPr>
            <p:cNvPr id="25" name="Рисунок 67" hidden="0"/>
            <p:cNvPicPr>
              <a:picLocks noChangeAspect="1"/>
            </p:cNvPicPr>
            <p:nvPr isPhoto="0" userDrawn="0"/>
          </p:nvPicPr>
          <p:blipFill>
            <a:blip r:embed="rId8"/>
            <a:stretch/>
          </p:blipFill>
          <p:spPr bwMode="auto">
            <a:xfrm>
              <a:off x="5355830" y="2060848"/>
              <a:ext cx="1028940" cy="1028940"/>
            </a:xfrm>
            <a:prstGeom prst="rect">
              <a:avLst/>
            </a:prstGeom>
          </p:spPr>
        </p:pic>
      </p:grpSp>
      <p:grpSp>
        <p:nvGrpSpPr>
          <p:cNvPr id="26" name="Группа 68" hidden="0"/>
          <p:cNvGrpSpPr/>
          <p:nvPr isPhoto="0" userDrawn="0"/>
        </p:nvGrpSpPr>
        <p:grpSpPr bwMode="auto">
          <a:xfrm>
            <a:off x="6146198" y="4006036"/>
            <a:ext cx="1724754" cy="1439188"/>
            <a:chOff x="6838844" y="2060848"/>
            <a:chExt cx="1724754" cy="1439188"/>
          </a:xfrm>
        </p:grpSpPr>
        <p:sp>
          <p:nvSpPr>
            <p:cNvPr id="27" name="Прямоугольник 69" hidden="0"/>
            <p:cNvSpPr/>
            <p:nvPr isPhoto="0" userDrawn="0"/>
          </p:nvSpPr>
          <p:spPr bwMode="auto">
            <a:xfrm>
              <a:off x="6838844" y="3140968"/>
              <a:ext cx="1724754" cy="359067"/>
            </a:xfrm>
            <a:prstGeom prst="rect">
              <a:avLst/>
            </a:prstGeom>
            <a:noFill/>
          </p:spPr>
          <p:txBody>
            <a:bodyPr vertOverflow="overflow" horzOverflow="clip" vert="horz" wrap="square" lIns="91440" tIns="45720" rIns="91440" bIns="45720" numCol="1" spcCol="0" rtlCol="0" fromWordArt="0" anchor="t" anchorCtr="0" forceAA="0" compatLnSpc="0">
              <a:noAutofit/>
            </a:bodyPr>
            <a:lstStyle/>
            <a:p>
              <a:pPr algn="ctr">
                <a:defRPr/>
              </a:pPr>
              <a:r>
                <a:rPr lang="ru-RU" sz="2000">
                  <a:solidFill>
                    <a:schemeClr val="bg1"/>
                  </a:solidFill>
                </a:rPr>
                <a:t>Лента</a:t>
              </a:r>
              <a:endParaRPr sz="2000">
                <a:solidFill>
                  <a:schemeClr val="bg1"/>
                </a:solidFill>
              </a:endParaRPr>
            </a:p>
          </p:txBody>
        </p:sp>
        <p:pic>
          <p:nvPicPr>
            <p:cNvPr id="28" name="Рисунок 70" hidden="0"/>
            <p:cNvPicPr>
              <a:picLocks noChangeAspect="1"/>
            </p:cNvPicPr>
            <p:nvPr isPhoto="0" userDrawn="0"/>
          </p:nvPicPr>
          <p:blipFill>
            <a:blip r:embed="rId9"/>
            <a:stretch/>
          </p:blipFill>
          <p:spPr bwMode="auto">
            <a:xfrm>
              <a:off x="7217993" y="2060848"/>
              <a:ext cx="1028940" cy="1028940"/>
            </a:xfrm>
            <a:prstGeom prst="rect">
              <a:avLst/>
            </a:prstGeom>
          </p:spPr>
        </p:pic>
      </p:grpSp>
      <p:grpSp>
        <p:nvGrpSpPr>
          <p:cNvPr id="29" name="Группа 71" hidden="0"/>
          <p:cNvGrpSpPr/>
          <p:nvPr isPhoto="0" userDrawn="0"/>
        </p:nvGrpSpPr>
        <p:grpSpPr bwMode="auto">
          <a:xfrm>
            <a:off x="8008362" y="4006036"/>
            <a:ext cx="1724754" cy="1439188"/>
            <a:chOff x="8701007" y="2060848"/>
            <a:chExt cx="1724754" cy="1439188"/>
          </a:xfrm>
        </p:grpSpPr>
        <p:sp>
          <p:nvSpPr>
            <p:cNvPr id="30" name="Прямоугольник 72" hidden="0"/>
            <p:cNvSpPr/>
            <p:nvPr isPhoto="0" userDrawn="0"/>
          </p:nvSpPr>
          <p:spPr bwMode="auto">
            <a:xfrm>
              <a:off x="8701007" y="3140968"/>
              <a:ext cx="1724754" cy="359067"/>
            </a:xfrm>
            <a:prstGeom prst="rect">
              <a:avLst/>
            </a:prstGeom>
            <a:noFill/>
          </p:spPr>
          <p:txBody>
            <a:bodyPr vertOverflow="overflow" horzOverflow="clip" vert="horz" wrap="square" lIns="91440" tIns="45720" rIns="91440" bIns="45720" numCol="1" spcCol="0" rtlCol="0" fromWordArt="0" anchor="t" anchorCtr="0" forceAA="0" compatLnSpc="0">
              <a:noAutofit/>
            </a:bodyPr>
            <a:lstStyle/>
            <a:p>
              <a:pPr algn="ctr">
                <a:defRPr/>
              </a:pPr>
              <a:r>
                <a:rPr lang="ru-RU" sz="2000">
                  <a:solidFill>
                    <a:schemeClr val="bg1"/>
                  </a:solidFill>
                </a:rPr>
                <a:t>Чат</a:t>
              </a:r>
              <a:endParaRPr sz="2000">
                <a:solidFill>
                  <a:schemeClr val="bg1"/>
                </a:solidFill>
              </a:endParaRPr>
            </a:p>
          </p:txBody>
        </p:sp>
        <p:pic>
          <p:nvPicPr>
            <p:cNvPr id="31" name="Рисунок 73" hidden="0"/>
            <p:cNvPicPr>
              <a:picLocks noChangeAspect="1"/>
            </p:cNvPicPr>
            <p:nvPr isPhoto="0" userDrawn="0"/>
          </p:nvPicPr>
          <p:blipFill>
            <a:blip r:embed="rId10"/>
            <a:stretch/>
          </p:blipFill>
          <p:spPr bwMode="auto">
            <a:xfrm>
              <a:off x="9080156" y="2060848"/>
              <a:ext cx="1028940" cy="102894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	Модуль ДОКУМЕНТЫ</a:t>
            </a:r>
            <a:endParaRPr/>
          </a:p>
        </p:txBody>
      </p:sp>
      <p:sp>
        <p:nvSpPr>
          <p:cNvPr id="5" name="Текст 14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 flipH="0" flipV="0">
            <a:off x="695399" y="1738849"/>
            <a:ext cx="6696743" cy="5052889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rmAutofit fontScale="85000" lnSpcReduction="3000"/>
          </a:bodyPr>
          <a:lstStyle/>
          <a:p>
            <a:pPr>
              <a:defRPr/>
            </a:pPr>
            <a:r>
              <a:rPr lang="ru-RU"/>
              <a:t>Хранение</a:t>
            </a:r>
            <a:endParaRPr/>
          </a:p>
          <a:p>
            <a:pPr marL="285750" lvl="1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ru-RU"/>
              <a:t>Файлы любых форматов</a:t>
            </a:r>
            <a:endParaRPr/>
          </a:p>
          <a:p>
            <a:pPr marL="285750" lvl="1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ru-RU"/>
              <a:t>Создание офисных документов и папок</a:t>
            </a:r>
            <a:endParaRPr/>
          </a:p>
          <a:p>
            <a:pPr marL="285750" lvl="1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ru-RU"/>
              <a:t>Разделы Избранное, Последние документы</a:t>
            </a:r>
            <a:endParaRPr/>
          </a:p>
          <a:p>
            <a:pPr marL="285750" lvl="1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ru-RU"/>
              <a:t>Управление версиями и ревизиями документов</a:t>
            </a:r>
            <a:endParaRPr/>
          </a:p>
          <a:p>
            <a:pPr marL="285750" lvl="1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ru-RU"/>
              <a:t>Встроенный медиаплеер </a:t>
            </a:r>
            <a:r>
              <a:rPr lang="en-US"/>
              <a:t>BMP, JPG, JPEG,PNG, GIF, TIF, TIFF, AVI, MPEG, MP3, PDF </a:t>
            </a:r>
            <a:r>
              <a:rPr lang="ru-RU"/>
              <a:t>и др.</a:t>
            </a:r>
            <a:endParaRPr/>
          </a:p>
          <a:p>
            <a:pPr marL="285750" lvl="1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ru-RU"/>
              <a:t>Добавление сторонних хранилищ по протоколу </a:t>
            </a:r>
            <a:r>
              <a:rPr lang="en-US"/>
              <a:t>WebDav (</a:t>
            </a:r>
            <a:r>
              <a:rPr lang="ru-RU"/>
              <a:t>Яндекс.Диск, </a:t>
            </a:r>
            <a:r>
              <a:rPr lang="en-US"/>
              <a:t>Mail.ru </a:t>
            </a:r>
            <a:r>
              <a:rPr lang="ru-RU"/>
              <a:t>Диск, </a:t>
            </a:r>
            <a:r>
              <a:rPr lang="en-US"/>
              <a:t>Google Drive, OwnCloud, NextCloud </a:t>
            </a:r>
            <a:r>
              <a:rPr lang="ru-RU"/>
              <a:t>и тд.)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endParaRPr sz="900"/>
          </a:p>
          <a:p>
            <a:pPr>
              <a:defRPr/>
            </a:pPr>
            <a:r>
              <a:rPr lang="ru-RU"/>
              <a:t>Доступ</a:t>
            </a:r>
            <a:endParaRPr/>
          </a:p>
          <a:p>
            <a:pPr marL="285750" lvl="1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ru-RU"/>
              <a:t>Уровни доступа: чтение, рецензирование, комментирование, индивидуальные права</a:t>
            </a:r>
            <a:endParaRPr/>
          </a:p>
          <a:p>
            <a:pPr marL="285750" lvl="1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ru-RU"/>
              <a:t>Доступ по внешней ссылке (любой желающий)</a:t>
            </a:r>
            <a:endParaRPr/>
          </a:p>
          <a:p>
            <a:pPr marL="285750" lvl="1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ru-RU"/>
              <a:t>Встраивание документа на веб-страницу•</a:t>
            </a:r>
            <a:endParaRPr/>
          </a:p>
          <a:p>
            <a:pPr marL="285750" lvl="1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ru-RU"/>
              <a:t>Управление версиями и ревизиями документов</a:t>
            </a:r>
            <a:endParaRPr/>
          </a:p>
          <a:p>
            <a:pPr marL="285750" lvl="1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ru-RU"/>
              <a:t>Поиск и фильтрация файлов по названию и содержимому файлов.</a:t>
            </a:r>
            <a:endParaRPr lang="ru-RU"/>
          </a:p>
        </p:txBody>
      </p:sp>
      <p:pic>
        <p:nvPicPr>
          <p:cNvPr id="6" name="Рисунок 21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7581346" y="116632"/>
            <a:ext cx="8451758" cy="7159770"/>
          </a:xfrm>
          <a:prstGeom prst="rect">
            <a:avLst/>
          </a:prstGeom>
          <a:noFill/>
        </p:spPr>
      </p:pic>
      <p:pic>
        <p:nvPicPr>
          <p:cNvPr id="7" name="Рисунок 2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243597" y="1886407"/>
            <a:ext cx="6574764" cy="37570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Рисунок 6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774162" y="620688"/>
            <a:ext cx="686356" cy="686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0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7581346" y="116632"/>
            <a:ext cx="8451758" cy="7159770"/>
          </a:xfrm>
          <a:prstGeom prst="rect">
            <a:avLst/>
          </a:prstGeom>
          <a:noFill/>
        </p:spPr>
      </p:pic>
      <p:sp>
        <p:nvSpPr>
          <p:cNvPr id="5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	Модуль ЛЮДИ</a:t>
            </a:r>
            <a:endParaRPr/>
          </a:p>
        </p:txBody>
      </p:sp>
      <p:sp>
        <p:nvSpPr>
          <p:cNvPr id="6" name="Текст 14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695400" y="1738850"/>
            <a:ext cx="7344816" cy="4818063"/>
          </a:xfrm>
        </p:spPr>
        <p:txBody>
          <a:bodyPr>
            <a:normAutofit/>
          </a:bodyPr>
          <a:lstStyle/>
          <a:p>
            <a:pPr marL="285750" lvl="1" indent="-285750">
              <a:lnSpc>
                <a:spcPct val="100000"/>
              </a:lnSpc>
              <a:spcAft>
                <a:spcPts val="1800"/>
              </a:spcAft>
              <a:buFont typeface="Arial"/>
              <a:buChar char="•"/>
              <a:defRPr/>
            </a:pPr>
            <a:endParaRPr lang="ru-RU" sz="2000"/>
          </a:p>
          <a:p>
            <a:pPr marL="285750" lvl="1" indent="-285750">
              <a:lnSpc>
                <a:spcPct val="100000"/>
              </a:lnSpc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/>
              <a:t>Просмотр списка пользователей организации</a:t>
            </a:r>
            <a:endParaRPr/>
          </a:p>
          <a:p>
            <a:pPr marL="285750" lvl="1" indent="-285750">
              <a:lnSpc>
                <a:spcPct val="100000"/>
              </a:lnSpc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/>
              <a:t>Создание пользователей, групп, гостей портала</a:t>
            </a:r>
            <a:endParaRPr/>
          </a:p>
          <a:p>
            <a:pPr marL="285750" lvl="1" indent="-285750">
              <a:lnSpc>
                <a:spcPct val="100000"/>
              </a:lnSpc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/>
              <a:t>Генерация пригласительной ссылки</a:t>
            </a:r>
            <a:endParaRPr/>
          </a:p>
          <a:p>
            <a:pPr marL="285750" lvl="1" indent="-285750">
              <a:lnSpc>
                <a:spcPct val="100000"/>
              </a:lnSpc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/>
              <a:t>Импорт пользователей</a:t>
            </a:r>
            <a:endParaRPr lang="ru-RU" sz="2000"/>
          </a:p>
        </p:txBody>
      </p:sp>
      <p:pic>
        <p:nvPicPr>
          <p:cNvPr id="7" name="Рисунок 9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243595" y="1886407"/>
            <a:ext cx="6399603" cy="37570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Рисунок 7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774162" y="620688"/>
            <a:ext cx="686356" cy="686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695399" y="301086"/>
            <a:ext cx="10682766" cy="1325558"/>
          </a:xfrm>
        </p:spPr>
        <p:txBody>
          <a:bodyPr/>
          <a:lstStyle/>
          <a:p>
            <a:pPr>
              <a:defRPr/>
            </a:pPr>
            <a:r>
              <a:rPr lang="ru-RU"/>
              <a:t>	Модуль </a:t>
            </a:r>
            <a:r>
              <a:rPr lang="ru-RU" cap="all"/>
              <a:t>Проекты</a:t>
            </a: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667083" y="2642812"/>
            <a:ext cx="1191722" cy="1191722"/>
          </a:xfrm>
          <a:prstGeom prst="rect">
            <a:avLst/>
          </a:prstGeom>
        </p:spPr>
      </p:pic>
      <p:pic>
        <p:nvPicPr>
          <p:cNvPr id="6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291925" y="2805439"/>
            <a:ext cx="2021831" cy="758186"/>
          </a:xfrm>
          <a:prstGeom prst="rect">
            <a:avLst/>
          </a:prstGeom>
        </p:spPr>
      </p:pic>
      <p:pic>
        <p:nvPicPr>
          <p:cNvPr id="7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6163027" y="698689"/>
            <a:ext cx="1191721" cy="1191721"/>
          </a:xfrm>
          <a:prstGeom prst="rect">
            <a:avLst/>
          </a:prstGeom>
        </p:spPr>
      </p:pic>
      <p:pic>
        <p:nvPicPr>
          <p:cNvPr id="8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5644770" y="864513"/>
            <a:ext cx="2228237" cy="835589"/>
          </a:xfrm>
          <a:prstGeom prst="rect">
            <a:avLst/>
          </a:prstGeom>
        </p:spPr>
      </p:pic>
      <p:pic>
        <p:nvPicPr>
          <p:cNvPr id="9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6118224" y="2635594"/>
            <a:ext cx="1191721" cy="1191721"/>
          </a:xfrm>
          <a:prstGeom prst="rect">
            <a:avLst/>
          </a:prstGeom>
        </p:spPr>
      </p:pic>
      <p:pic>
        <p:nvPicPr>
          <p:cNvPr id="10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5899600" y="2942603"/>
            <a:ext cx="1628968" cy="610863"/>
          </a:xfrm>
          <a:prstGeom prst="rect">
            <a:avLst/>
          </a:prstGeom>
        </p:spPr>
      </p:pic>
      <p:pic>
        <p:nvPicPr>
          <p:cNvPr id="11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685017" y="4808567"/>
            <a:ext cx="1191721" cy="1191721"/>
          </a:xfrm>
          <a:prstGeom prst="rect">
            <a:avLst/>
          </a:prstGeom>
        </p:spPr>
      </p:pic>
      <p:pic>
        <p:nvPicPr>
          <p:cNvPr id="12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251493" y="5034988"/>
            <a:ext cx="2058769" cy="772038"/>
          </a:xfrm>
          <a:prstGeom prst="rect">
            <a:avLst/>
          </a:prstGeom>
        </p:spPr>
      </p:pic>
      <p:pic>
        <p:nvPicPr>
          <p:cNvPr id="13" name="Рисунок 6" hidden="0"/>
          <p:cNvPicPr/>
          <p:nvPr isPhoto="0" userDrawn="0"/>
        </p:nvPicPr>
        <p:blipFill>
          <a:blip r:embed="rId7"/>
          <a:stretch/>
        </p:blipFill>
        <p:spPr bwMode="auto">
          <a:xfrm rot="0" flipH="0" flipV="0">
            <a:off x="772915" y="620064"/>
            <a:ext cx="687598" cy="687598"/>
          </a:xfrm>
          <a:prstGeom prst="rect">
            <a:avLst/>
          </a:prstGeom>
          <a:noFill/>
        </p:spPr>
      </p:pic>
      <p:sp>
        <p:nvSpPr>
          <p:cNvPr id="14" name=" 5" hidden="0"/>
          <p:cNvSpPr/>
          <p:nvPr isPhoto="0" userDrawn="0"/>
        </p:nvSpPr>
        <p:spPr bwMode="auto">
          <a:xfrm flipH="0" flipV="0">
            <a:off x="2075929" y="2635594"/>
            <a:ext cx="3727197" cy="1559217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defRPr/>
            </a:pPr>
            <a:r>
              <a:rPr lang="ru-RU" sz="18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Вехи</a:t>
            </a:r>
            <a:br>
              <a:rPr sz="1200" b="0" i="0" u="none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</a:br>
            <a:endParaRPr sz="500" b="0" i="0" u="none" strike="noStrike" cap="none" spc="0">
              <a:solidFill>
                <a:schemeClr val="tx1"/>
              </a:solidFill>
              <a:latin typeface="Roboto"/>
              <a:ea typeface="Arial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lt"/>
              </a:rPr>
              <a:t>Иерархия проектов: вехи, задачи, подзадачи</a:t>
            </a:r>
            <a:endParaRPr lang="ru-RU" sz="1200" b="0" i="0" u="none" strike="noStrike" cap="none" spc="0">
              <a:solidFill>
                <a:schemeClr val="tx1"/>
              </a:solidFill>
              <a:latin typeface="+mn-lt"/>
              <a:ea typeface="+mn-ea"/>
              <a:cs typeface="+mn-lt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lt"/>
              </a:rPr>
              <a:t>Обсуждения, настраиваемые статусы задач</a:t>
            </a:r>
            <a:endParaRPr sz="1200" b="0" i="0" u="none">
              <a:solidFill>
                <a:srgbClr val="333333"/>
              </a:solidFill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Отмечайте важные этапы проекта</a:t>
            </a:r>
            <a:endParaRPr sz="1200"/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Выделяйте ключевую веху</a:t>
            </a:r>
            <a:endParaRPr sz="1200"/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Следите за вехами с помощью Календаря</a:t>
            </a:r>
            <a:endParaRPr sz="1200" b="0" i="0" u="none">
              <a:solidFill>
                <a:srgbClr val="333333"/>
              </a:solidFill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Стройте диаграмму Ганта</a:t>
            </a:r>
            <a:endParaRPr sz="1200"/>
          </a:p>
        </p:txBody>
      </p:sp>
      <p:sp>
        <p:nvSpPr>
          <p:cNvPr id="15" name=" 5" hidden="0"/>
          <p:cNvSpPr/>
          <p:nvPr isPhoto="0" userDrawn="0"/>
        </p:nvSpPr>
        <p:spPr bwMode="auto">
          <a:xfrm flipH="0" flipV="0">
            <a:off x="7553938" y="698689"/>
            <a:ext cx="3457388" cy="1559217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defRPr/>
            </a:pPr>
            <a:r>
              <a:rPr lang="ru-RU" sz="18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Задачи</a:t>
            </a:r>
            <a:br>
              <a:rPr sz="1200" b="0" i="0" u="none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</a:br>
            <a:endParaRPr sz="500" b="0" i="0" u="none" strike="noStrike" cap="none" spc="0">
              <a:solidFill>
                <a:schemeClr val="tx1"/>
              </a:solidFill>
              <a:latin typeface="Roboto"/>
              <a:ea typeface="Arial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Ставьте задачи и назначайте ответственных</a:t>
            </a:r>
            <a:endParaRPr lang="ru-RU" sz="1200" b="0" i="0" u="none" strike="noStrike" cap="none" spc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Учитывайте время, затраченное на задачи (TimeSheet)</a:t>
            </a:r>
            <a:endParaRPr lang="ru-RU" sz="1200" b="0" i="0" u="none" strike="noStrike" cap="none" spc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Следите за задачами, используя Календарь</a:t>
            </a:r>
            <a:endParaRPr sz="1200"/>
          </a:p>
        </p:txBody>
      </p:sp>
      <p:sp>
        <p:nvSpPr>
          <p:cNvPr id="16" name=" 6" hidden="0"/>
          <p:cNvSpPr/>
          <p:nvPr isPhoto="0" userDrawn="0"/>
        </p:nvSpPr>
        <p:spPr bwMode="auto">
          <a:xfrm flipH="0" flipV="0">
            <a:off x="7553938" y="2709695"/>
            <a:ext cx="4015614" cy="198123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defRPr/>
            </a:pPr>
            <a:r>
              <a:rPr lang="ru-RU" sz="18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Документы</a:t>
            </a:r>
            <a:br>
              <a:rPr lang="ru-RU" sz="12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endParaRPr sz="500" b="0" i="0" u="none" strike="noStrike" cap="none" spc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283878" indent="-283878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Создавайте документы, таблицы, презентации; </a:t>
            </a:r>
            <a:endParaRPr lang="ru-RU" sz="1200" b="0" i="0" u="none" strike="noStrike" cap="none" spc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283878" indent="-283878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Редактируйте их прямо на портале</a:t>
            </a:r>
            <a:endParaRPr lang="ru-RU" sz="1200" b="0" i="0" u="none" strike="noStrike" cap="none" spc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283878" indent="-283878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Автоматически делайте их доступными для команды</a:t>
            </a:r>
            <a:endParaRPr lang="ru-RU" sz="1200" b="0" i="0" u="none" strike="noStrike" cap="none" spc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7" name=" 7" hidden="0"/>
          <p:cNvSpPr/>
          <p:nvPr isPhoto="0" userDrawn="0"/>
        </p:nvSpPr>
        <p:spPr bwMode="auto">
          <a:xfrm flipH="0" flipV="0">
            <a:off x="2075929" y="4872508"/>
            <a:ext cx="4189196" cy="1442864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defRPr/>
            </a:pPr>
            <a:r>
              <a:rPr lang="ru-RU" sz="18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Обсуждения</a:t>
            </a:r>
            <a:br>
              <a:rPr lang="ru-RU" sz="12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</a:br>
            <a:br>
              <a:rPr lang="ru-RU" sz="5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</a:br>
            <a:endParaRPr lang="ru-RU" sz="500" b="0" i="0" u="none" strike="noStrike" cap="none" spc="0">
              <a:solidFill>
                <a:srgbClr val="333333"/>
              </a:solidFill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Начните обсуждение, связанное с проектом</a:t>
            </a:r>
            <a:endParaRPr lang="ru-RU" sz="1200" b="0" i="0" u="none" strike="noStrike" cap="none" spc="0">
              <a:solidFill>
                <a:srgbClr val="333333"/>
              </a:solidFill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Приглашайте тех, кто не участвует в проекте</a:t>
            </a:r>
            <a:endParaRPr sz="1200"/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Получайте комментарии пользователей</a:t>
            </a:r>
            <a:endParaRPr sz="1200" b="0" i="0" u="none">
              <a:solidFill>
                <a:srgbClr val="333333"/>
              </a:solidFill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Назначайте права на проекты</a:t>
            </a:r>
            <a:endParaRPr sz="1200"/>
          </a:p>
        </p:txBody>
      </p:sp>
      <p:pic>
        <p:nvPicPr>
          <p:cNvPr id="18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6118224" y="4808567"/>
            <a:ext cx="1191721" cy="1191721"/>
          </a:xfrm>
          <a:prstGeom prst="rect">
            <a:avLst/>
          </a:prstGeom>
        </p:spPr>
      </p:pic>
      <p:pic>
        <p:nvPicPr>
          <p:cNvPr id="19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5598532" y="5018408"/>
            <a:ext cx="2058769" cy="772038"/>
          </a:xfrm>
          <a:prstGeom prst="rect">
            <a:avLst/>
          </a:prstGeom>
        </p:spPr>
      </p:pic>
      <p:sp>
        <p:nvSpPr>
          <p:cNvPr id="20" name=" 7" hidden="0"/>
          <p:cNvSpPr/>
          <p:nvPr isPhoto="0" userDrawn="0"/>
        </p:nvSpPr>
        <p:spPr bwMode="auto">
          <a:xfrm flipH="0" flipV="0">
            <a:off x="7553938" y="4872508"/>
            <a:ext cx="4189196" cy="1442864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defRPr/>
            </a:pPr>
            <a:r>
              <a:rPr lang="ru-RU" sz="18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Отчеты</a:t>
            </a:r>
            <a:br>
              <a:rPr lang="ru-RU" sz="12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</a:br>
            <a:br>
              <a:rPr lang="ru-RU" sz="5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</a:br>
            <a:endParaRPr lang="ru-RU" sz="500" b="0" i="0" u="none" strike="noStrike" cap="none" spc="0">
              <a:solidFill>
                <a:srgbClr val="333333"/>
              </a:solidFill>
              <a:latin typeface="Roboto"/>
              <a:ea typeface="Roboto"/>
              <a:cs typeface="Roboto"/>
            </a:endParaRPr>
          </a:p>
          <a:p>
            <a:pPr marL="283878" indent="-283878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Создавайте общие и подробные отчеты </a:t>
            </a:r>
            <a:endParaRPr lang="ru-RU" sz="1200" b="0" i="0" u="none" strike="noStrike" cap="none" spc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283878" indent="-283878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Экспортируйте их в CSV-файл или распечатывайте </a:t>
            </a:r>
            <a:endParaRPr lang="ru-RU" sz="1200" b="0" i="0" u="none" strike="noStrike" cap="none" spc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283878" indent="-283878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Получайте по email автоматические отчеты</a:t>
            </a:r>
            <a:endParaRPr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695399" y="301086"/>
            <a:ext cx="10682766" cy="1325558"/>
          </a:xfrm>
        </p:spPr>
        <p:txBody>
          <a:bodyPr/>
          <a:lstStyle/>
          <a:p>
            <a:pPr>
              <a:defRPr/>
            </a:pPr>
            <a:r>
              <a:rPr lang="ru-RU"/>
              <a:t>	Модуль </a:t>
            </a:r>
            <a:r>
              <a:rPr lang="ru-RU" cap="all"/>
              <a:t>CRM</a:t>
            </a: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667083" y="2144539"/>
            <a:ext cx="1191722" cy="1191722"/>
          </a:xfrm>
          <a:prstGeom prst="rect">
            <a:avLst/>
          </a:prstGeom>
        </p:spPr>
      </p:pic>
      <p:pic>
        <p:nvPicPr>
          <p:cNvPr id="6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334258" y="2372731"/>
            <a:ext cx="1846991" cy="692621"/>
          </a:xfrm>
          <a:prstGeom prst="rect">
            <a:avLst/>
          </a:prstGeom>
        </p:spPr>
      </p:pic>
      <p:pic>
        <p:nvPicPr>
          <p:cNvPr id="7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6163027" y="2156783"/>
            <a:ext cx="1191721" cy="1191721"/>
          </a:xfrm>
          <a:prstGeom prst="rect">
            <a:avLst/>
          </a:prstGeom>
        </p:spPr>
      </p:pic>
      <p:pic>
        <p:nvPicPr>
          <p:cNvPr id="8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5644770" y="2322606"/>
            <a:ext cx="2228237" cy="835589"/>
          </a:xfrm>
          <a:prstGeom prst="rect">
            <a:avLst/>
          </a:prstGeom>
        </p:spPr>
      </p:pic>
      <p:pic>
        <p:nvPicPr>
          <p:cNvPr id="9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640212" y="4310294"/>
            <a:ext cx="1191721" cy="1191721"/>
          </a:xfrm>
          <a:prstGeom prst="rect">
            <a:avLst/>
          </a:prstGeom>
        </p:spPr>
      </p:pic>
      <p:pic>
        <p:nvPicPr>
          <p:cNvPr id="10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157495" y="4510652"/>
            <a:ext cx="2157159" cy="808934"/>
          </a:xfrm>
          <a:prstGeom prst="rect">
            <a:avLst/>
          </a:prstGeom>
        </p:spPr>
      </p:pic>
      <p:pic>
        <p:nvPicPr>
          <p:cNvPr id="11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6163027" y="4310294"/>
            <a:ext cx="1191721" cy="1191721"/>
          </a:xfrm>
          <a:prstGeom prst="rect">
            <a:avLst/>
          </a:prstGeom>
        </p:spPr>
      </p:pic>
      <p:pic>
        <p:nvPicPr>
          <p:cNvPr id="12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5872759" y="4563569"/>
            <a:ext cx="1772258" cy="664596"/>
          </a:xfrm>
          <a:prstGeom prst="rect">
            <a:avLst/>
          </a:prstGeom>
        </p:spPr>
      </p:pic>
      <p:sp>
        <p:nvSpPr>
          <p:cNvPr id="13" name=" 5" hidden="0"/>
          <p:cNvSpPr/>
          <p:nvPr isPhoto="0" userDrawn="0"/>
        </p:nvSpPr>
        <p:spPr bwMode="auto">
          <a:xfrm flipH="0" flipV="0">
            <a:off x="2075929" y="2144539"/>
            <a:ext cx="3745987" cy="1559217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18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Управляйте</a:t>
            </a:r>
            <a:r>
              <a:rPr lang="ru-RU" sz="18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8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контактами</a:t>
            </a:r>
            <a:endParaRPr sz="1800" b="0" i="0" u="none">
              <a:solidFill>
                <a:srgbClr val="333333"/>
              </a:solidFill>
              <a:latin typeface="Roboto"/>
              <a:ea typeface="Roboto"/>
              <a:cs typeface="Roboto"/>
            </a:endParaRPr>
          </a:p>
          <a:p>
            <a:pPr algn="l">
              <a:defRPr/>
            </a:pPr>
            <a:endParaRPr sz="500" b="0" i="0" u="none">
              <a:solidFill>
                <a:srgbClr val="333333"/>
              </a:solidFill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Добавляйте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контакты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вручную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или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импортируйте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список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из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файла</a:t>
            </a:r>
            <a:endParaRPr sz="1200"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Заполняйте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различные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контактные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данные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,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связывайте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персоны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и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компании</a:t>
            </a:r>
            <a:endParaRPr sz="1200"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Используйте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функцию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массовой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рассылки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,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чтобы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написать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сразу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многим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контактам</a:t>
            </a:r>
            <a:endParaRPr sz="1200">
              <a:latin typeface="Roboto"/>
              <a:ea typeface="Roboto"/>
              <a:cs typeface="Roboto"/>
            </a:endParaRPr>
          </a:p>
        </p:txBody>
      </p:sp>
      <p:sp>
        <p:nvSpPr>
          <p:cNvPr id="14" name=" 4" hidden="0"/>
          <p:cNvSpPr/>
          <p:nvPr isPhoto="0" userDrawn="0"/>
        </p:nvSpPr>
        <p:spPr bwMode="auto">
          <a:xfrm flipH="0" flipV="0">
            <a:off x="7553938" y="2137321"/>
            <a:ext cx="4385143" cy="1905034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defRPr/>
            </a:pPr>
            <a:r>
              <a:rPr lang="ru-RU" sz="18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Отслеживайте</a:t>
            </a:r>
            <a:r>
              <a:rPr lang="ru-RU" sz="18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8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продажи</a:t>
            </a:r>
            <a:endParaRPr sz="1800" b="0" i="0" u="none">
              <a:solidFill>
                <a:srgbClr val="333333"/>
              </a:solidFill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endParaRPr sz="500" b="0" i="0" u="none" strike="noStrike" cap="none" spc="0">
              <a:solidFill/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Ставьте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задачи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менеджерам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CRM,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привязывая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эти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задачи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 к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контактам</a:t>
            </a:r>
            <a:endParaRPr sz="1200" b="0" i="0" u="none" strike="noStrike" cap="none" spc="0">
              <a:solidFill/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Добавляйте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возможные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сделки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,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определяйте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бюджет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 и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оценивайте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вероятность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успеха</a:t>
            </a:r>
            <a:endParaRPr sz="1200" b="0" i="0" u="none" strike="noStrike" cap="none" spc="0">
              <a:solidFill/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Организуйте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мероприятия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 и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определяйте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список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их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участников</a:t>
            </a:r>
            <a:endParaRPr sz="1200" b="0" i="0" u="none" strike="noStrike" cap="none" spc="0">
              <a:solidFill/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Формируй отчёты о пр</a:t>
            </a:r>
            <a:r>
              <a:rPr lang="ru-RU" sz="1200" b="0" i="0" u="none" strike="noStrike" cap="none" spc="0">
                <a:solidFill/>
                <a:latin typeface="Roboto"/>
                <a:ea typeface="Roboto"/>
                <a:cs typeface="Roboto"/>
              </a:rPr>
              <a:t>одажах.</a:t>
            </a:r>
            <a:endParaRPr sz="1200" b="0" i="0" u="none" strike="noStrike" cap="none" spc="0">
              <a:solidFill/>
              <a:latin typeface="Roboto"/>
              <a:ea typeface="Roboto"/>
              <a:cs typeface="Roboto"/>
            </a:endParaRPr>
          </a:p>
        </p:txBody>
      </p:sp>
      <p:sp>
        <p:nvSpPr>
          <p:cNvPr id="15" name=" 6" hidden="0"/>
          <p:cNvSpPr/>
          <p:nvPr isPhoto="0" userDrawn="0"/>
        </p:nvSpPr>
        <p:spPr bwMode="auto">
          <a:xfrm flipH="0" flipV="0">
            <a:off x="2075929" y="4374235"/>
            <a:ext cx="3830653" cy="1620563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defRPr/>
            </a:pPr>
            <a:r>
              <a:rPr lang="ru-RU" sz="18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Выставляйте</a:t>
            </a:r>
            <a:r>
              <a:rPr lang="ru-RU" sz="18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8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счета</a:t>
            </a:r>
            <a:endParaRPr sz="1800" b="0" i="0" u="none">
              <a:solidFill>
                <a:srgbClr val="333333"/>
              </a:solidFill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endParaRPr sz="500" b="0" i="0" u="none" strike="noStrike" cap="none" spc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Выставляйте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счета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клиентам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прямо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на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портале</a:t>
            </a:r>
            <a:endParaRPr sz="120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Упростите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создание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счетов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добавляя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товары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и 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услуги</a:t>
            </a:r>
            <a:endParaRPr sz="120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Добавляйте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налоги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специфичные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для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определенных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стран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или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регионов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.</a:t>
            </a:r>
            <a:endParaRPr sz="1200">
              <a:solidFill>
                <a:schemeClr val="tx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6" name=" 7" hidden="0"/>
          <p:cNvSpPr/>
          <p:nvPr isPhoto="0" userDrawn="0"/>
        </p:nvSpPr>
        <p:spPr bwMode="auto">
          <a:xfrm flipH="0" flipV="0">
            <a:off x="7553938" y="4374235"/>
            <a:ext cx="4469810" cy="1647780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defRPr/>
            </a:pPr>
            <a:r>
              <a:rPr lang="ru-RU" sz="18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Настройка</a:t>
            </a:r>
            <a:r>
              <a:rPr lang="ru-RU" sz="18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и </a:t>
            </a:r>
            <a:r>
              <a:rPr lang="ru-RU" sz="18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персонализация</a:t>
            </a:r>
            <a:endParaRPr sz="1800" b="0" i="0" u="none" strike="noStrike" cap="none" spc="0">
              <a:solidFill>
                <a:srgbClr val="333333"/>
              </a:solidFill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endParaRPr sz="500" b="0" i="0" u="none" strike="noStrike" cap="none" spc="0">
              <a:solidFill>
                <a:srgbClr val="333333"/>
              </a:solidFill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Изменяйте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настройки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модуля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CRM,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максимально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адаптируя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их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к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своим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потребностям</a:t>
            </a:r>
            <a:endParaRPr sz="1200"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Настраивайте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пользовательские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поля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,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категории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задач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или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стадии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возможных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сделок</a:t>
            </a:r>
            <a:endParaRPr sz="1200">
              <a:latin typeface="Roboto"/>
              <a:ea typeface="Roboto"/>
              <a:cs typeface="Roboto"/>
            </a:endParaRPr>
          </a:p>
          <a:p>
            <a:pPr marL="217792" indent="-217792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Используйте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форму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«Контакты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с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сайта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»,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чтобы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добавлять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контакты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прямо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со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своего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сайта</a:t>
            </a:r>
            <a:r>
              <a:rPr lang="ru-RU" sz="1200" b="0" i="0" u="none" strike="noStrike" cap="none" spc="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.</a:t>
            </a:r>
            <a:endParaRPr sz="1200">
              <a:latin typeface="Roboto"/>
              <a:ea typeface="Roboto"/>
              <a:cs typeface="Roboto"/>
            </a:endParaRPr>
          </a:p>
        </p:txBody>
      </p:sp>
      <p:pic>
        <p:nvPicPr>
          <p:cNvPr id="17" name="Рисунок 6" hidden="0"/>
          <p:cNvPicPr/>
          <p:nvPr isPhoto="0" userDrawn="0"/>
        </p:nvPicPr>
        <p:blipFill>
          <a:blip r:embed="rId7"/>
          <a:stretch/>
        </p:blipFill>
        <p:spPr bwMode="auto">
          <a:xfrm rot="0" flipH="0" flipV="0">
            <a:off x="772915" y="620064"/>
            <a:ext cx="687598" cy="6875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95400" y="301087"/>
            <a:ext cx="7657800" cy="1325559"/>
          </a:xfrm>
        </p:spPr>
        <p:txBody>
          <a:bodyPr/>
          <a:lstStyle/>
          <a:p>
            <a:pPr>
              <a:defRPr/>
            </a:pPr>
            <a:r>
              <a:rPr lang="ru-RU"/>
              <a:t>	Модуль КАЛЕНДАРЬ</a:t>
            </a:r>
            <a:endParaRPr/>
          </a:p>
        </p:txBody>
      </p:sp>
      <p:sp>
        <p:nvSpPr>
          <p:cNvPr id="5" name="Текст 14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 flipH="0" flipV="0">
            <a:off x="435582" y="1525618"/>
            <a:ext cx="7233630" cy="4818062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rmAutofit fontScale="80000" lnSpcReduction="4000"/>
          </a:bodyPr>
          <a:lstStyle/>
          <a:p>
            <a:pPr marL="285750" lvl="1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ru-RU" b="1"/>
              <a:t>Управление календарём:</a:t>
            </a:r>
            <a:endParaRPr b="1"/>
          </a:p>
          <a:p>
            <a:pPr marL="672915" lvl="2" indent="-272865">
              <a:lnSpc>
                <a:spcPct val="110000"/>
              </a:lnSpc>
              <a:buFont typeface="Courier New"/>
              <a:buChar char="o"/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lt"/>
              </a:rPr>
              <a:t>Создание, редактирование событий</a:t>
            </a:r>
            <a:endParaRPr lang="ru-RU"/>
          </a:p>
          <a:p>
            <a:pPr marL="672915" lvl="2" indent="-272865">
              <a:lnSpc>
                <a:spcPct val="110000"/>
              </a:lnSpc>
              <a:buFont typeface="Courier New"/>
              <a:buChar char="o"/>
              <a:defRPr/>
            </a:pPr>
            <a:r>
              <a:rPr lang="ru-RU"/>
              <a:t>Просмотр по дням, неделям, месяцам, выбранный период</a:t>
            </a:r>
            <a:endParaRPr/>
          </a:p>
          <a:p>
            <a:pPr marL="672915" lvl="2" indent="-272865">
              <a:lnSpc>
                <a:spcPct val="110000"/>
              </a:lnSpc>
              <a:buFont typeface="Courier New"/>
              <a:buChar char="o"/>
              <a:defRPr/>
            </a:pPr>
            <a:r>
              <a:rPr lang="ru-RU"/>
              <a:t>Вид календарь или список</a:t>
            </a:r>
            <a:endParaRPr lang="ru-RU"/>
          </a:p>
          <a:p>
            <a:pPr marL="672915" lvl="2" indent="-272865">
              <a:lnSpc>
                <a:spcPct val="110000"/>
              </a:lnSpc>
              <a:buFont typeface="Courier New"/>
              <a:buChar char="o"/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lt"/>
              </a:rPr>
              <a:t>Возможность создания повторяющегося события</a:t>
            </a:r>
            <a:endParaRPr lang="ru-RU" sz="1800" b="0" i="0" u="none" strike="noStrike" cap="none" spc="0">
              <a:solidFill>
                <a:schemeClr val="tx1"/>
              </a:solidFill>
              <a:latin typeface="+mn-lt"/>
              <a:ea typeface="+mn-ea"/>
              <a:cs typeface="+mn-lt"/>
            </a:endParaRPr>
          </a:p>
          <a:p>
            <a:pPr marL="672915" lvl="2" indent="-272865">
              <a:lnSpc>
                <a:spcPct val="110000"/>
              </a:lnSpc>
              <a:buFont typeface="Courier New"/>
              <a:buChar char="o"/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lt"/>
              </a:rPr>
              <a:t>Уведомления участникам по электронной почте ( приглашения, напоминания)</a:t>
            </a:r>
            <a:endParaRPr lang="ru-RU" sz="1800" b="0" i="0" u="none" strike="noStrike" cap="none" spc="0">
              <a:solidFill>
                <a:schemeClr val="tx1"/>
              </a:solidFill>
              <a:latin typeface="+mn-lt"/>
              <a:ea typeface="+mn-ea"/>
              <a:cs typeface="+mn-lt"/>
            </a:endParaRPr>
          </a:p>
          <a:p>
            <a:pPr marL="672915" lvl="2" indent="-272865">
              <a:lnSpc>
                <a:spcPct val="110000"/>
              </a:lnSpc>
              <a:buFont typeface="Courier New"/>
              <a:buChar char="o"/>
              <a:defRPr/>
            </a:pPr>
            <a:endParaRPr lang="ru-RU"/>
          </a:p>
          <a:p>
            <a:pPr marL="285750" lvl="1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ru-RU" b="1"/>
              <a:t>Корпоративные функции:</a:t>
            </a:r>
            <a:endParaRPr sz="1800" b="1" i="0" u="none" strike="noStrike" cap="none" spc="0">
              <a:solidFill>
                <a:schemeClr val="tx1"/>
              </a:solidFill>
              <a:latin typeface="Roboto"/>
              <a:ea typeface="Arial"/>
              <a:cs typeface="Roboto"/>
            </a:endParaRPr>
          </a:p>
          <a:p>
            <a:pPr marL="661900" lvl="2" indent="-261850">
              <a:lnSpc>
                <a:spcPct val="110000"/>
              </a:lnSpc>
              <a:buFont typeface="Courier New"/>
              <a:buChar char="o"/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lt"/>
              </a:rPr>
              <a:t>Персональные и групповые календари</a:t>
            </a:r>
            <a:endParaRPr lang="ru-RU"/>
          </a:p>
          <a:p>
            <a:pPr marL="661900" lvl="2" indent="-261850">
              <a:lnSpc>
                <a:spcPct val="110000"/>
              </a:lnSpc>
              <a:buFont typeface="Courier New"/>
              <a:buChar char="o"/>
              <a:defRPr/>
            </a:pPr>
            <a:r>
              <a:rPr lang="ru-RU"/>
              <a:t>Совместный доступ к календарю и событию</a:t>
            </a:r>
            <a:endParaRPr/>
          </a:p>
          <a:p>
            <a:pPr marL="661900" lvl="2" indent="-261850">
              <a:lnSpc>
                <a:spcPct val="110000"/>
              </a:lnSpc>
              <a:buFont typeface="Courier New"/>
              <a:buChar char="o"/>
              <a:defRPr/>
            </a:pPr>
            <a:r>
              <a:rPr lang="ru-RU"/>
              <a:t>Интеграция с модулями CRM, Почта и </a:t>
            </a:r>
            <a:r>
              <a:rPr lang="ru-RU"/>
              <a:t>автодобавление</a:t>
            </a:r>
            <a:r>
              <a:rPr lang="ru-RU"/>
              <a:t> событий</a:t>
            </a:r>
            <a:endParaRPr/>
          </a:p>
          <a:p>
            <a:pPr marL="661900" lvl="2" indent="-261850">
              <a:lnSpc>
                <a:spcPct val="110000"/>
              </a:lnSpc>
              <a:buFont typeface="Courier New"/>
              <a:buChar char="o"/>
              <a:defRPr/>
            </a:pPr>
            <a:r>
              <a:rPr lang="ru-RU"/>
              <a:t>Синхронизация календаря </a:t>
            </a:r>
            <a:r>
              <a:rPr lang="ru-RU"/>
              <a:t>с </a:t>
            </a:r>
            <a:r>
              <a:rPr lang="ru-RU"/>
              <a:t>iOS</a:t>
            </a:r>
            <a:r>
              <a:rPr lang="ru-RU"/>
              <a:t> и </a:t>
            </a:r>
            <a:r>
              <a:rPr lang="ru-RU"/>
              <a:t>Android и</a:t>
            </a:r>
            <a:r>
              <a:rPr lang="ru-RU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lt"/>
              </a:rPr>
              <a:t> сторонними календарями</a:t>
            </a:r>
            <a:endParaRPr lang="ru-RU"/>
          </a:p>
        </p:txBody>
      </p:sp>
      <p:pic>
        <p:nvPicPr>
          <p:cNvPr id="6" name="Рисунок 8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7581346" y="116632"/>
            <a:ext cx="8451758" cy="7159770"/>
          </a:xfrm>
          <a:prstGeom prst="rect">
            <a:avLst/>
          </a:prstGeom>
          <a:noFill/>
        </p:spPr>
      </p:pic>
      <p:pic>
        <p:nvPicPr>
          <p:cNvPr id="7" name="Рисунок 9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243597" y="1886407"/>
            <a:ext cx="6574764" cy="37570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Рисунок 6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774162" y="620688"/>
            <a:ext cx="686356" cy="686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95400" y="301087"/>
            <a:ext cx="7657800" cy="1325559"/>
          </a:xfrm>
        </p:spPr>
        <p:txBody>
          <a:bodyPr/>
          <a:lstStyle/>
          <a:p>
            <a:pPr>
              <a:defRPr/>
            </a:pPr>
            <a:r>
              <a:rPr lang="ru-RU"/>
              <a:t>	Модуль ПОЧТА</a:t>
            </a:r>
            <a:endParaRPr/>
          </a:p>
        </p:txBody>
      </p:sp>
      <p:sp>
        <p:nvSpPr>
          <p:cNvPr id="5" name="Текст 14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 flipH="0" flipV="0">
            <a:off x="316174" y="1553592"/>
            <a:ext cx="7267781" cy="5002782"/>
          </a:xfrm>
        </p:spPr>
        <p:txBody>
          <a:bodyPr vertOverflow="overflow" horzOverflow="clip" vert="horz" wrap="square" lIns="91440" tIns="45720" rIns="91440" bIns="45720" numCol="1" spcCol="0" rtlCol="0" fromWordArt="0" anchor="ctr" anchorCtr="0" forceAA="0" upright="0" compatLnSpc="0">
            <a:normAutofit fontScale="70000" lnSpcReduction="6000"/>
          </a:bodyPr>
          <a:lstStyle/>
          <a:p>
            <a:pPr marL="250835" lvl="1" indent="-250835">
              <a:lnSpc>
                <a:spcPct val="110000"/>
              </a:lnSpc>
              <a:buFont typeface="Arial"/>
              <a:buChar char="•"/>
              <a:defRPr/>
            </a:pPr>
            <a:r>
              <a:rPr lang="ru-RU" sz="1800" b="1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lt"/>
              </a:rPr>
              <a:t>Почтовый сервер</a:t>
            </a:r>
            <a:endParaRPr lang="ru-RU" sz="1800" b="1" i="0" u="none" strike="noStrike" cap="none" spc="0">
              <a:solidFill>
                <a:schemeClr val="tx1"/>
              </a:solidFill>
              <a:latin typeface="+mn-lt"/>
              <a:ea typeface="+mn-ea"/>
              <a:cs typeface="+mn-lt"/>
            </a:endParaRPr>
          </a:p>
          <a:p>
            <a:pPr marL="639872" lvl="2" indent="-239822">
              <a:lnSpc>
                <a:spcPct val="110000"/>
              </a:lnSpc>
              <a:buFont typeface="Courier New"/>
              <a:buChar char="o"/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Основан </a:t>
            </a:r>
            <a:r>
              <a:rPr lang="ru-RU" sz="18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iredmail</a:t>
            </a:r>
            <a:r>
              <a:rPr lang="ru-RU" sz="18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версии 0.9.2 (в том числе </a:t>
            </a:r>
            <a:r>
              <a:rPr lang="ru-RU" sz="18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postfix</a:t>
            </a:r>
            <a:r>
              <a:rPr lang="ru-RU" sz="18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3.2.11 и </a:t>
            </a:r>
            <a:r>
              <a:rPr lang="ru-RU" sz="18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dovecot</a:t>
            </a:r>
            <a:r>
              <a:rPr lang="ru-RU" sz="18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1.2.1.17)</a:t>
            </a:r>
            <a:endParaRPr lang="ru-RU" sz="1800" b="0" i="0" u="none" strike="noStrike" cap="none" spc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639872" lvl="2" indent="-239822">
              <a:lnSpc>
                <a:spcPct val="110000"/>
              </a:lnSpc>
              <a:buFont typeface="Courier New"/>
              <a:buChar char="o"/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Антиспам и антивирус (основан на </a:t>
            </a:r>
            <a:r>
              <a:rPr lang="ru-RU" sz="18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ClamAV</a:t>
            </a:r>
            <a:r>
              <a:rPr lang="ru-RU" sz="18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0.100.3)</a:t>
            </a:r>
            <a:endParaRPr lang="ru-RU" sz="1800" b="0" i="0" u="none" strike="noStrike" cap="none" spc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639872" lvl="2" indent="-239822">
              <a:lnSpc>
                <a:spcPct val="110000"/>
              </a:lnSpc>
              <a:buFont typeface="Courier New"/>
              <a:buChar char="o"/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Создание корпоративных адресов в своем домене</a:t>
            </a:r>
            <a:endParaRPr lang="ru-RU" sz="1800" b="1" i="0" u="none" strike="noStrike" cap="none" spc="0">
              <a:solidFill>
                <a:schemeClr val="tx1"/>
              </a:solidFill>
              <a:latin typeface="Roboto"/>
              <a:ea typeface="Arial"/>
              <a:cs typeface="Roboto"/>
            </a:endParaRPr>
          </a:p>
          <a:p>
            <a:pPr marL="650886" lvl="2" indent="-250835">
              <a:lnSpc>
                <a:spcPct val="110000"/>
              </a:lnSpc>
              <a:buFont typeface="Arial"/>
              <a:buChar char="•"/>
              <a:defRPr/>
            </a:pPr>
            <a:endParaRPr lang="ru-RU" sz="1200" b="0" i="0" u="none" strike="noStrike" cap="none" spc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285750" lvl="1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ru-RU" b="1"/>
              <a:t>Почтовый клиент</a:t>
            </a:r>
            <a:endParaRPr b="1"/>
          </a:p>
          <a:p>
            <a:pPr marL="639872" lvl="2" indent="-239822">
              <a:lnSpc>
                <a:spcPct val="110000"/>
              </a:lnSpc>
              <a:buFont typeface="Courier New"/>
              <a:buChar char="o"/>
              <a:defRPr/>
            </a:pPr>
            <a:r>
              <a:rPr lang="ru-RU"/>
              <a:t>Работа с некольскими учётными записями (Агрегатор для сбора почты с разных аккаунтов)</a:t>
            </a:r>
            <a:endParaRPr/>
          </a:p>
          <a:p>
            <a:pPr marL="639872" lvl="2" indent="-239822">
              <a:lnSpc>
                <a:spcPct val="110000"/>
              </a:lnSpc>
              <a:buFont typeface="Courier New"/>
              <a:buChar char="o"/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lt"/>
              </a:rPr>
              <a:t>Адресная книга и автоответчик</a:t>
            </a:r>
            <a:endParaRPr lang="ru-RU"/>
          </a:p>
          <a:p>
            <a:pPr marL="639872" lvl="2" indent="-239822">
              <a:lnSpc>
                <a:spcPct val="110000"/>
              </a:lnSpc>
              <a:buFont typeface="Courier New"/>
              <a:buChar char="o"/>
              <a:defRPr/>
            </a:pPr>
            <a:r>
              <a:rPr lang="ru-RU"/>
              <a:t>Сортировка корреспонденции с помощью тэгов</a:t>
            </a:r>
            <a:endParaRPr/>
          </a:p>
          <a:p>
            <a:pPr marL="639872" lvl="2" indent="-239822">
              <a:lnSpc>
                <a:spcPct val="110000"/>
              </a:lnSpc>
              <a:buFont typeface="Courier New"/>
              <a:buChar char="o"/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lt"/>
              </a:rPr>
              <a:t>Фильтрация по папкам</a:t>
            </a:r>
            <a:endParaRPr lang="ru-RU"/>
          </a:p>
          <a:p>
            <a:pPr marL="639872" lvl="2" indent="-239822">
              <a:lnSpc>
                <a:spcPct val="110000"/>
              </a:lnSpc>
              <a:buFont typeface="Courier New"/>
              <a:buChar char="o"/>
              <a:defRPr/>
            </a:pPr>
            <a:r>
              <a:rPr lang="ru-RU"/>
              <a:t>Шаблоны</a:t>
            </a:r>
            <a:endParaRPr/>
          </a:p>
          <a:p>
            <a:pPr marL="639872" lvl="2" indent="-239822">
              <a:lnSpc>
                <a:spcPct val="110000"/>
              </a:lnSpc>
              <a:buFont typeface="Courier New"/>
              <a:buChar char="o"/>
              <a:defRPr/>
            </a:pPr>
            <a:r>
              <a:rPr lang="ru-RU"/>
              <a:t>Интеграция с календарем и модулем «Документы»</a:t>
            </a:r>
            <a:endParaRPr/>
          </a:p>
          <a:p>
            <a:pPr marL="639872" lvl="2" indent="-239822">
              <a:lnSpc>
                <a:spcPct val="110000"/>
              </a:lnSpc>
              <a:buFont typeface="Courier New"/>
              <a:buChar char="o"/>
              <a:defRPr/>
            </a:pPr>
            <a:r>
              <a:rPr lang="ru-RU"/>
              <a:t>Быстрый просмотр и сохранение прикрепленных файлов для редактирования</a:t>
            </a:r>
            <a:endParaRPr/>
          </a:p>
        </p:txBody>
      </p:sp>
      <p:pic>
        <p:nvPicPr>
          <p:cNvPr id="6" name="Рисунок 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7581346" y="116632"/>
            <a:ext cx="8451758" cy="7159770"/>
          </a:xfrm>
          <a:prstGeom prst="rect">
            <a:avLst/>
          </a:prstGeom>
          <a:noFill/>
        </p:spPr>
      </p:pic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7723589" y="1738313"/>
            <a:ext cx="7076277" cy="40435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Рисунок 6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774162" y="620688"/>
            <a:ext cx="686356" cy="686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 4" hidden="0"/>
          <p:cNvSpPr/>
          <p:nvPr isPhoto="0" userDrawn="0"/>
        </p:nvSpPr>
        <p:spPr bwMode="auto">
          <a:xfrm flipH="0" flipV="0">
            <a:off x="7553938" y="2144539"/>
            <a:ext cx="4416893" cy="190503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defRPr/>
            </a:pPr>
            <a:r>
              <a:rPr lang="ru-RU" sz="18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События</a:t>
            </a:r>
            <a:endParaRPr sz="1800" b="0" i="0" u="none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217793" indent="-217793" algn="l">
              <a:buFont typeface="Arial"/>
              <a:buChar char="•"/>
              <a:defRPr/>
            </a:pPr>
            <a:endParaRPr sz="500" b="0" i="0" u="none" strike="noStrike" cap="none" spc="0">
              <a:solidFill/>
              <a:latin typeface="Open Sans"/>
              <a:ea typeface="Open Sans"/>
              <a:cs typeface="Open Sans"/>
            </a:endParaRPr>
          </a:p>
          <a:p>
            <a:pPr marL="217793" indent="-217793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/>
                <a:latin typeface="Open Sans"/>
                <a:ea typeface="Open Sans"/>
                <a:cs typeface="Open Sans"/>
              </a:rPr>
              <a:t>Делитесь свежими новостями и узнавайте мнения других</a:t>
            </a:r>
            <a:endParaRPr lang="ru-RU" sz="1200" b="0" i="0" u="none" strike="noStrike" cap="none" spc="0">
              <a:solidFill/>
              <a:latin typeface="Open Sans"/>
              <a:ea typeface="Open Sans"/>
              <a:cs typeface="Open Sans"/>
            </a:endParaRPr>
          </a:p>
          <a:p>
            <a:pPr marL="217793" indent="-217793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/>
                <a:latin typeface="Open Sans"/>
                <a:ea typeface="Open Sans"/>
                <a:cs typeface="Open Sans"/>
              </a:rPr>
              <a:t>Публикуйте важные объявления для коллег</a:t>
            </a:r>
            <a:endParaRPr lang="ru-RU" sz="1200" b="0" i="0" u="none" strike="noStrike" cap="none" spc="0">
              <a:solidFill/>
              <a:latin typeface="Open Sans"/>
              <a:ea typeface="Open Sans"/>
              <a:cs typeface="Open Sans"/>
            </a:endParaRPr>
          </a:p>
          <a:p>
            <a:pPr marL="217793" indent="-217793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/>
                <a:latin typeface="Open Sans"/>
                <a:ea typeface="Open Sans"/>
                <a:cs typeface="Open Sans"/>
              </a:rPr>
              <a:t>Публикуйте приказы по компании</a:t>
            </a:r>
            <a:endParaRPr lang="ru-RU" sz="1200" b="0" i="0" u="none" strike="noStrike" cap="none" spc="0">
              <a:solidFill/>
              <a:latin typeface="Open Sans"/>
              <a:ea typeface="Open Sans"/>
              <a:cs typeface="Open Sans"/>
            </a:endParaRPr>
          </a:p>
          <a:p>
            <a:pPr marL="217793" indent="-217793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/>
                <a:latin typeface="Open Sans"/>
                <a:ea typeface="Open Sans"/>
                <a:cs typeface="Open Sans"/>
              </a:rPr>
              <a:t>Проводите опросы сотрудников</a:t>
            </a:r>
            <a:endParaRPr lang="ru-RU" sz="1200" b="0" i="0" u="none" strike="noStrike" cap="none" spc="0">
              <a:solidFill/>
              <a:latin typeface="Open Sans"/>
              <a:ea typeface="Open Sans"/>
              <a:cs typeface="Open Sans"/>
            </a:endParaRPr>
          </a:p>
        </p:txBody>
      </p:sp>
      <p:sp>
        <p:nvSpPr>
          <p:cNvPr id="5" name=" 5" hidden="0"/>
          <p:cNvSpPr/>
          <p:nvPr isPhoto="0" userDrawn="0"/>
        </p:nvSpPr>
        <p:spPr bwMode="auto">
          <a:xfrm flipH="0" flipV="0">
            <a:off x="2075929" y="2204004"/>
            <a:ext cx="3631009" cy="1072793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lnSpc>
                <a:spcPct val="100000"/>
              </a:lnSpc>
              <a:defRPr/>
            </a:pPr>
            <a:r>
              <a:rPr sz="1800" b="0" i="0" u="none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Блоги</a:t>
            </a:r>
            <a:endParaRPr sz="1800" b="0" i="0" u="none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algn="l">
              <a:defRPr/>
            </a:pPr>
            <a:endParaRPr sz="500" b="0" i="0" u="none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217793" indent="-217793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Делитесь с другими своими мыслями и впечатлениями</a:t>
            </a:r>
            <a:endParaRPr lang="ru-RU" sz="1200" b="0" i="0" u="none" strike="noStrike" cap="none" spc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217793" indent="-217793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Читайте и комментируйте идеи других пользователей</a:t>
            </a:r>
            <a:endParaRPr sz="1200"/>
          </a:p>
        </p:txBody>
      </p:sp>
      <p:sp>
        <p:nvSpPr>
          <p:cNvPr id="6" name=" 6" hidden="0"/>
          <p:cNvSpPr/>
          <p:nvPr isPhoto="0" userDrawn="0"/>
        </p:nvSpPr>
        <p:spPr bwMode="auto">
          <a:xfrm flipH="0" flipV="0">
            <a:off x="2075929" y="4310294"/>
            <a:ext cx="3936486" cy="1620564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defRPr/>
            </a:pPr>
            <a:r>
              <a:rPr lang="ru-RU" sz="18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Закладки и дни рождения</a:t>
            </a:r>
            <a:endParaRPr sz="1800" b="0" i="0" u="none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217793" indent="-217793" algn="l">
              <a:buFont typeface="Arial"/>
              <a:buChar char="•"/>
              <a:defRPr/>
            </a:pPr>
            <a:endParaRPr sz="500" b="0" i="0" u="none" strike="noStrike" cap="none" spc="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 marL="217793" indent="-217793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Создавайте и храните все свои закладки в едином месте</a:t>
            </a:r>
            <a:endParaRPr lang="ru-RU" sz="1200" b="0" i="0" u="none" strike="noStrike" cap="none" spc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217793" indent="-217793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Делитесь с другими интересными закладками</a:t>
            </a:r>
            <a:endParaRPr lang="ru-RU" sz="1200" b="0" i="0" u="none" strike="noStrike" cap="none" spc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217793" indent="-217793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Просматривайте даты дни рождения сотрудников в одном месте</a:t>
            </a:r>
            <a:endParaRPr sz="1200">
              <a:solidFill>
                <a:schemeClr val="tx1"/>
              </a:solidFill>
            </a:endParaRPr>
          </a:p>
        </p:txBody>
      </p:sp>
      <p:sp>
        <p:nvSpPr>
          <p:cNvPr id="7" name=" 7" hidden="0"/>
          <p:cNvSpPr/>
          <p:nvPr isPhoto="0" userDrawn="0"/>
        </p:nvSpPr>
        <p:spPr bwMode="auto">
          <a:xfrm flipH="0" flipV="0">
            <a:off x="7553938" y="4495696"/>
            <a:ext cx="4679364" cy="164778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defRPr/>
            </a:pPr>
            <a:r>
              <a:rPr lang="ru-RU" sz="18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Справка (Wiki)</a:t>
            </a:r>
            <a:endParaRPr sz="1800" b="0" i="0" u="none" strike="noStrike" cap="none" spc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217793" indent="-217793" algn="l">
              <a:buFont typeface="Arial"/>
              <a:buChar char="•"/>
              <a:defRPr/>
            </a:pPr>
            <a:endParaRPr sz="500" b="0" i="0" u="none" strike="noStrike" cap="none" spc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217793" indent="-217793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Найдите ответы на часто задаваемые вопросы</a:t>
            </a:r>
            <a:endParaRPr lang="ru-RU" sz="1200" b="0" i="0" u="none" strike="noStrike" cap="none" spc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217793" indent="-217793" algn="l">
              <a:buFont typeface="Arial"/>
              <a:buChar char="•"/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Читайте руководства, полезные советы, смотрите видео</a:t>
            </a:r>
            <a:endParaRPr sz="1200"/>
          </a:p>
        </p:txBody>
      </p:sp>
      <p:sp>
        <p:nvSpPr>
          <p:cNvPr id="8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695399" y="301086"/>
            <a:ext cx="10682766" cy="1325558"/>
          </a:xfrm>
        </p:spPr>
        <p:txBody>
          <a:bodyPr/>
          <a:lstStyle/>
          <a:p>
            <a:pPr>
              <a:defRPr/>
            </a:pPr>
            <a:r>
              <a:rPr lang="ru-RU"/>
              <a:t>	Модуль </a:t>
            </a:r>
            <a:r>
              <a:rPr lang="ru-RU" cap="all"/>
              <a:t>Сообщество</a:t>
            </a:r>
            <a:endParaRPr/>
          </a:p>
        </p:txBody>
      </p:sp>
      <p:pic>
        <p:nvPicPr>
          <p:cNvPr id="9" name="Рисунок 6" hidden="0"/>
          <p:cNvPicPr/>
          <p:nvPr isPhoto="0" userDrawn="0"/>
        </p:nvPicPr>
        <p:blipFill>
          <a:blip r:embed="rId2"/>
          <a:stretch/>
        </p:blipFill>
        <p:spPr bwMode="auto">
          <a:xfrm rot="0" flipH="0" flipV="0">
            <a:off x="772916" y="620064"/>
            <a:ext cx="687599" cy="687599"/>
          </a:xfrm>
          <a:prstGeom prst="rect">
            <a:avLst/>
          </a:prstGeom>
          <a:noFill/>
        </p:spPr>
      </p:pic>
      <p:pic>
        <p:nvPicPr>
          <p:cNvPr id="10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667083" y="2144539"/>
            <a:ext cx="1191722" cy="1191722"/>
          </a:xfrm>
          <a:prstGeom prst="rect">
            <a:avLst/>
          </a:prstGeom>
        </p:spPr>
      </p:pic>
      <p:pic>
        <p:nvPicPr>
          <p:cNvPr id="11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228425" y="2362532"/>
            <a:ext cx="2015299" cy="755737"/>
          </a:xfrm>
          <a:prstGeom prst="rect">
            <a:avLst/>
          </a:prstGeom>
        </p:spPr>
      </p:pic>
      <p:pic>
        <p:nvPicPr>
          <p:cNvPr id="12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6163027" y="2156783"/>
            <a:ext cx="1191721" cy="1191721"/>
          </a:xfrm>
          <a:prstGeom prst="rect">
            <a:avLst/>
          </a:prstGeom>
        </p:spPr>
      </p:pic>
      <p:pic>
        <p:nvPicPr>
          <p:cNvPr id="13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5625478" y="2362532"/>
            <a:ext cx="2080595" cy="780222"/>
          </a:xfrm>
          <a:prstGeom prst="rect">
            <a:avLst/>
          </a:prstGeom>
        </p:spPr>
      </p:pic>
      <p:pic>
        <p:nvPicPr>
          <p:cNvPr id="14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640212" y="4310294"/>
            <a:ext cx="1191721" cy="1191721"/>
          </a:xfrm>
          <a:prstGeom prst="rect">
            <a:avLst/>
          </a:prstGeom>
        </p:spPr>
      </p:pic>
      <p:pic>
        <p:nvPicPr>
          <p:cNvPr id="15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157495" y="4457736"/>
            <a:ext cx="2157159" cy="808934"/>
          </a:xfrm>
          <a:prstGeom prst="rect">
            <a:avLst/>
          </a:prstGeom>
        </p:spPr>
      </p:pic>
      <p:pic>
        <p:nvPicPr>
          <p:cNvPr id="16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6163027" y="4310294"/>
            <a:ext cx="1191721" cy="1191721"/>
          </a:xfrm>
          <a:prstGeom prst="rect">
            <a:avLst/>
          </a:prstGeom>
        </p:spPr>
      </p:pic>
      <p:pic>
        <p:nvPicPr>
          <p:cNvPr id="17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5568827" y="4459882"/>
            <a:ext cx="2380122" cy="892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95400" y="54225"/>
            <a:ext cx="11017224" cy="782487"/>
          </a:xfrm>
        </p:spPr>
        <p:txBody>
          <a:bodyPr/>
          <a:lstStyle/>
          <a:p>
            <a:pPr>
              <a:defRPr/>
            </a:pPr>
            <a:r>
              <a:rPr lang="ru-RU"/>
              <a:t>Продукты</a:t>
            </a:r>
            <a:endParaRPr/>
          </a:p>
        </p:txBody>
      </p:sp>
      <p:graphicFrame>
        <p:nvGraphicFramePr>
          <p:cNvPr id="5" name="Таблица 4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0" y="836712"/>
          <a:ext cx="12216680" cy="6021288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{FA0028D8-40F9-57B7-3BD9-BAE63DBFF159}</a:tableStyleId>
              </a:tblPr>
              <a:tblGrid>
                <a:gridCol w="3054170"/>
                <a:gridCol w="3054170"/>
                <a:gridCol w="3054170"/>
                <a:gridCol w="3054170"/>
              </a:tblGrid>
              <a:tr h="758753">
                <a:tc>
                  <a:txBody>
                    <a:bodyPr/>
                    <a:p>
                      <a:pPr>
                        <a:defRPr/>
                      </a:pPr>
                      <a:endParaRPr lang="ru-RU" sz="1400" b="0" cap="all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L>
                    <a:lnR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R>
                    <a:lnT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T>
                    <a:lnB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b="0" cap="all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L>
                    <a:lnR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R>
                    <a:lnT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T>
                    <a:lnB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b="0" cap="all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L>
                    <a:lnR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R>
                    <a:lnT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T>
                    <a:lnB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b="0" cap="all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L>
                    <a:lnR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R>
                    <a:lnT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T>
                    <a:lnB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B>
                    <a:noFill/>
                  </a:tcPr>
                </a:tc>
              </a:tr>
              <a:tr h="5262535">
                <a:tc>
                  <a:txBody>
                    <a:bodyPr/>
                    <a:p>
                      <a:pPr>
                        <a:defRPr/>
                      </a:pPr>
                      <a:endParaRPr lang="ru-RU" sz="1500"/>
                    </a:p>
                  </a:txBody>
                  <a:tcPr>
                    <a:lnL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L>
                    <a:lnR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R>
                    <a:lnT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T>
                    <a:lnB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L>
                    <a:lnR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R>
                    <a:lnT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T>
                    <a:lnB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L>
                    <a:lnR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R>
                    <a:lnT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T>
                    <a:lnB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L>
                    <a:lnR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R>
                    <a:lnT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T>
                    <a:lnB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Box 13" hidden="0"/>
          <p:cNvSpPr/>
          <p:nvPr isPhoto="0" userDrawn="0"/>
        </p:nvSpPr>
        <p:spPr bwMode="auto">
          <a:xfrm>
            <a:off x="288719" y="1881699"/>
            <a:ext cx="1596651" cy="292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300" i="0" u="none" strike="noStrike" cap="none" spc="0">
                <a:solidFill>
                  <a:schemeClr val="tx1">
                    <a:lumMod val="75000"/>
                  </a:schemeClr>
                </a:solidFill>
                <a:ea typeface="Roboto"/>
                <a:cs typeface="+mn-lt"/>
              </a:rPr>
              <a:t>Приложения</a:t>
            </a:r>
            <a:endParaRPr sz="130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Прямоугольник 15" hidden="0"/>
          <p:cNvSpPr/>
          <p:nvPr isPhoto="0" userDrawn="0"/>
        </p:nvSpPr>
        <p:spPr bwMode="auto">
          <a:xfrm>
            <a:off x="661234" y="3404875"/>
            <a:ext cx="1073710" cy="19713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Органайзер</a:t>
            </a:r>
            <a:endParaRPr sz="900"/>
          </a:p>
        </p:txBody>
      </p:sp>
      <p:sp>
        <p:nvSpPr>
          <p:cNvPr id="8" name="Прямоугольник 50" hidden="0"/>
          <p:cNvSpPr/>
          <p:nvPr isPhoto="0" userDrawn="0"/>
        </p:nvSpPr>
        <p:spPr bwMode="auto">
          <a:xfrm>
            <a:off x="675259" y="4192094"/>
            <a:ext cx="1073708" cy="17682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Медиаплеер</a:t>
            </a:r>
            <a:endParaRPr sz="900"/>
          </a:p>
        </p:txBody>
      </p:sp>
      <p:sp>
        <p:nvSpPr>
          <p:cNvPr id="9" name="Прямоугольник 61" hidden="0"/>
          <p:cNvSpPr/>
          <p:nvPr isPhoto="0" userDrawn="0"/>
        </p:nvSpPr>
        <p:spPr bwMode="auto">
          <a:xfrm>
            <a:off x="661234" y="3813369"/>
            <a:ext cx="1073707" cy="17305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Галерея</a:t>
            </a:r>
            <a:endParaRPr sz="900"/>
          </a:p>
        </p:txBody>
      </p:sp>
      <p:pic>
        <p:nvPicPr>
          <p:cNvPr id="10" name="Рисунок 21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79660" y="2205912"/>
            <a:ext cx="324000" cy="324000"/>
          </a:xfrm>
          <a:prstGeom prst="rect">
            <a:avLst/>
          </a:prstGeom>
        </p:spPr>
      </p:pic>
      <p:pic>
        <p:nvPicPr>
          <p:cNvPr id="11" name="Рисунок 2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374056" y="2588009"/>
            <a:ext cx="324000" cy="324000"/>
          </a:xfrm>
          <a:prstGeom prst="rect">
            <a:avLst/>
          </a:prstGeom>
        </p:spPr>
      </p:pic>
      <p:pic>
        <p:nvPicPr>
          <p:cNvPr id="12" name="Рисунок 23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374056" y="2978759"/>
            <a:ext cx="324000" cy="324000"/>
          </a:xfrm>
          <a:prstGeom prst="rect">
            <a:avLst/>
          </a:prstGeom>
        </p:spPr>
      </p:pic>
      <p:pic>
        <p:nvPicPr>
          <p:cNvPr id="13" name="Рисунок 24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379660" y="3758660"/>
            <a:ext cx="324000" cy="324000"/>
          </a:xfrm>
          <a:prstGeom prst="rect">
            <a:avLst/>
          </a:prstGeom>
        </p:spPr>
      </p:pic>
      <p:pic>
        <p:nvPicPr>
          <p:cNvPr id="14" name="Рисунок 25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379660" y="4153879"/>
            <a:ext cx="324000" cy="324000"/>
          </a:xfrm>
          <a:prstGeom prst="rect">
            <a:avLst/>
          </a:prstGeom>
        </p:spPr>
      </p:pic>
      <p:pic>
        <p:nvPicPr>
          <p:cNvPr id="15" name="Рисунок 26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379660" y="3371392"/>
            <a:ext cx="324000" cy="324000"/>
          </a:xfrm>
          <a:prstGeom prst="rect">
            <a:avLst/>
          </a:prstGeom>
        </p:spPr>
      </p:pic>
      <p:sp>
        <p:nvSpPr>
          <p:cNvPr id="16" name="Прямоугольник 15" hidden="0"/>
          <p:cNvSpPr/>
          <p:nvPr isPhoto="0" userDrawn="0"/>
        </p:nvSpPr>
        <p:spPr bwMode="auto">
          <a:xfrm>
            <a:off x="661234" y="2264818"/>
            <a:ext cx="1073710" cy="16954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Тексты</a:t>
            </a:r>
            <a:endParaRPr sz="900"/>
          </a:p>
        </p:txBody>
      </p:sp>
      <p:sp>
        <p:nvSpPr>
          <p:cNvPr id="17" name="Прямоугольник 15" hidden="0"/>
          <p:cNvSpPr/>
          <p:nvPr isPhoto="0" userDrawn="0"/>
        </p:nvSpPr>
        <p:spPr bwMode="auto">
          <a:xfrm>
            <a:off x="675259" y="2646649"/>
            <a:ext cx="1073710" cy="16954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Таблицы</a:t>
            </a:r>
            <a:endParaRPr sz="900"/>
          </a:p>
        </p:txBody>
      </p:sp>
      <p:sp>
        <p:nvSpPr>
          <p:cNvPr id="18" name="Прямоугольник 15" hidden="0"/>
          <p:cNvSpPr/>
          <p:nvPr isPhoto="0" userDrawn="0"/>
        </p:nvSpPr>
        <p:spPr bwMode="auto">
          <a:xfrm>
            <a:off x="675259" y="3037615"/>
            <a:ext cx="1073710" cy="16954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Презентации</a:t>
            </a:r>
            <a:endParaRPr sz="900"/>
          </a:p>
        </p:txBody>
      </p:sp>
      <p:sp>
        <p:nvSpPr>
          <p:cNvPr id="19" name="TextBox 13" hidden="0"/>
          <p:cNvSpPr/>
          <p:nvPr isPhoto="0" userDrawn="0"/>
        </p:nvSpPr>
        <p:spPr bwMode="auto">
          <a:xfrm>
            <a:off x="416561" y="1050876"/>
            <a:ext cx="2303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0" cap="all">
                <a:solidFill>
                  <a:schemeClr val="tx1"/>
                </a:solidFill>
              </a:rPr>
              <a:t>Десктоп</a:t>
            </a:r>
            <a:endParaRPr/>
          </a:p>
        </p:txBody>
      </p:sp>
      <p:sp>
        <p:nvSpPr>
          <p:cNvPr id="20" name="TextBox 13" hidden="0"/>
          <p:cNvSpPr/>
          <p:nvPr isPhoto="0" userDrawn="0"/>
        </p:nvSpPr>
        <p:spPr bwMode="auto">
          <a:xfrm>
            <a:off x="3421356" y="1050876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cap="all"/>
              <a:t>Сервер документов</a:t>
            </a:r>
            <a:endParaRPr lang="ru-RU" sz="1400" b="0" cap="all">
              <a:solidFill>
                <a:schemeClr val="tx1"/>
              </a:solidFill>
            </a:endParaRPr>
          </a:p>
        </p:txBody>
      </p:sp>
      <p:sp>
        <p:nvSpPr>
          <p:cNvPr id="21" name="TextBox 13" hidden="0"/>
          <p:cNvSpPr/>
          <p:nvPr isPhoto="0" userDrawn="0"/>
        </p:nvSpPr>
        <p:spPr bwMode="auto">
          <a:xfrm>
            <a:off x="6466488" y="1050876"/>
            <a:ext cx="2304832" cy="518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cap="all">
                <a:solidFill>
                  <a:schemeClr val="tx1"/>
                </a:solidFill>
              </a:rPr>
              <a:t>КОРПОРАТИВНЫЙ Сервер</a:t>
            </a:r>
            <a:endParaRPr/>
          </a:p>
        </p:txBody>
      </p:sp>
      <p:sp>
        <p:nvSpPr>
          <p:cNvPr id="22" name="TextBox 13" hidden="0"/>
          <p:cNvSpPr/>
          <p:nvPr isPhoto="0" userDrawn="0"/>
        </p:nvSpPr>
        <p:spPr bwMode="auto">
          <a:xfrm>
            <a:off x="9379768" y="1042349"/>
            <a:ext cx="2620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cap="all">
                <a:solidFill>
                  <a:schemeClr val="tx1"/>
                </a:solidFill>
              </a:rPr>
              <a:t>Создание документов</a:t>
            </a:r>
            <a:endParaRPr/>
          </a:p>
        </p:txBody>
      </p:sp>
      <p:sp>
        <p:nvSpPr>
          <p:cNvPr id="23" name="TextBox 13" hidden="0"/>
          <p:cNvSpPr/>
          <p:nvPr isPhoto="0" userDrawn="0"/>
        </p:nvSpPr>
        <p:spPr bwMode="auto">
          <a:xfrm>
            <a:off x="6312024" y="1897046"/>
            <a:ext cx="227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i="0" u="none" strike="noStrike" cap="none" spc="0">
                <a:solidFill>
                  <a:schemeClr val="tx1">
                    <a:lumMod val="75000"/>
                  </a:schemeClr>
                </a:solidFill>
                <a:ea typeface="Roboto"/>
                <a:cs typeface="+mn-lt"/>
              </a:rPr>
              <a:t>Онлайн-редакторы</a:t>
            </a:r>
            <a:endParaRPr sz="12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24" name="Рисунок 15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6409964" y="2211323"/>
            <a:ext cx="324000" cy="324000"/>
          </a:xfrm>
          <a:prstGeom prst="rect">
            <a:avLst/>
          </a:prstGeom>
        </p:spPr>
      </p:pic>
      <p:pic>
        <p:nvPicPr>
          <p:cNvPr id="25" name="Рисунок 15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406687" y="2588009"/>
            <a:ext cx="324000" cy="324000"/>
          </a:xfrm>
          <a:prstGeom prst="rect">
            <a:avLst/>
          </a:prstGeom>
        </p:spPr>
      </p:pic>
      <p:pic>
        <p:nvPicPr>
          <p:cNvPr id="26" name="Рисунок 155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6409964" y="2977768"/>
            <a:ext cx="324000" cy="324000"/>
          </a:xfrm>
          <a:prstGeom prst="rect">
            <a:avLst/>
          </a:prstGeom>
        </p:spPr>
      </p:pic>
      <p:sp>
        <p:nvSpPr>
          <p:cNvPr id="27" name="Прямоугольник 15" hidden="0"/>
          <p:cNvSpPr/>
          <p:nvPr isPhoto="0" userDrawn="0"/>
        </p:nvSpPr>
        <p:spPr bwMode="auto">
          <a:xfrm>
            <a:off x="6683074" y="2269873"/>
            <a:ext cx="712993" cy="16449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Тексты</a:t>
            </a:r>
            <a:endParaRPr sz="900"/>
          </a:p>
        </p:txBody>
      </p:sp>
      <p:sp>
        <p:nvSpPr>
          <p:cNvPr id="28" name="Прямоугольник 15" hidden="0"/>
          <p:cNvSpPr/>
          <p:nvPr isPhoto="0" userDrawn="0"/>
        </p:nvSpPr>
        <p:spPr bwMode="auto">
          <a:xfrm>
            <a:off x="6683074" y="2645282"/>
            <a:ext cx="956523" cy="193342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Таблицы</a:t>
            </a:r>
            <a:endParaRPr sz="900"/>
          </a:p>
        </p:txBody>
      </p:sp>
      <p:sp>
        <p:nvSpPr>
          <p:cNvPr id="29" name="Прямоугольник 15" hidden="0"/>
          <p:cNvSpPr/>
          <p:nvPr isPhoto="0" userDrawn="0"/>
        </p:nvSpPr>
        <p:spPr bwMode="auto">
          <a:xfrm>
            <a:off x="6683074" y="3040946"/>
            <a:ext cx="1073710" cy="16954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Презентации</a:t>
            </a:r>
            <a:endParaRPr sz="900"/>
          </a:p>
        </p:txBody>
      </p:sp>
      <p:sp>
        <p:nvSpPr>
          <p:cNvPr id="30" name="TextBox 13" hidden="0"/>
          <p:cNvSpPr/>
          <p:nvPr isPhoto="0" userDrawn="0"/>
        </p:nvSpPr>
        <p:spPr bwMode="auto">
          <a:xfrm>
            <a:off x="6319023" y="3522420"/>
            <a:ext cx="227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i="0" u="none" strike="noStrike" cap="none" spc="0">
                <a:solidFill>
                  <a:schemeClr val="tx1">
                    <a:lumMod val="75000"/>
                  </a:schemeClr>
                </a:solidFill>
                <a:ea typeface="Roboto"/>
                <a:cs typeface="+mn-lt"/>
              </a:rPr>
              <a:t>Модули совместной работы</a:t>
            </a:r>
            <a:endParaRPr sz="12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31" name="Рисунок 22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>
            <a:off x="7575229" y="4117356"/>
            <a:ext cx="254291" cy="252000"/>
          </a:xfrm>
          <a:prstGeom prst="rect">
            <a:avLst/>
          </a:prstGeom>
        </p:spPr>
      </p:pic>
      <p:pic>
        <p:nvPicPr>
          <p:cNvPr id="32" name="Рисунок 23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>
            <a:off x="7575229" y="4391306"/>
            <a:ext cx="254291" cy="252000"/>
          </a:xfrm>
          <a:prstGeom prst="rect">
            <a:avLst/>
          </a:prstGeom>
        </p:spPr>
      </p:pic>
      <p:pic>
        <p:nvPicPr>
          <p:cNvPr id="33" name="Рисунок 24" hidden="0"/>
          <p:cNvPicPr>
            <a:picLocks noChangeAspect="1"/>
          </p:cNvPicPr>
          <p:nvPr isPhoto="0" userDrawn="0"/>
        </p:nvPicPr>
        <p:blipFill>
          <a:blip r:embed="rId10"/>
          <a:stretch/>
        </p:blipFill>
        <p:spPr bwMode="auto">
          <a:xfrm>
            <a:off x="6449501" y="4655782"/>
            <a:ext cx="254291" cy="252000"/>
          </a:xfrm>
          <a:prstGeom prst="rect">
            <a:avLst/>
          </a:prstGeom>
        </p:spPr>
      </p:pic>
      <p:sp>
        <p:nvSpPr>
          <p:cNvPr id="34" name="Прямоугольник 25" hidden="0"/>
          <p:cNvSpPr/>
          <p:nvPr isPhoto="0" userDrawn="0"/>
        </p:nvSpPr>
        <p:spPr bwMode="auto">
          <a:xfrm>
            <a:off x="6639125" y="3843966"/>
            <a:ext cx="917221" cy="21577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900"/>
              <a:t>Документы</a:t>
            </a:r>
            <a:endParaRPr sz="900"/>
          </a:p>
        </p:txBody>
      </p:sp>
      <p:sp>
        <p:nvSpPr>
          <p:cNvPr id="35" name="Прямоугольник 26" hidden="0"/>
          <p:cNvSpPr/>
          <p:nvPr isPhoto="0" userDrawn="0"/>
        </p:nvSpPr>
        <p:spPr bwMode="auto">
          <a:xfrm>
            <a:off x="6639125" y="4106991"/>
            <a:ext cx="721819" cy="207541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900"/>
              <a:t>Проекты</a:t>
            </a:r>
            <a:endParaRPr/>
          </a:p>
        </p:txBody>
      </p:sp>
      <p:sp>
        <p:nvSpPr>
          <p:cNvPr id="36" name="Прямоугольник 27" hidden="0"/>
          <p:cNvSpPr/>
          <p:nvPr isPhoto="0" userDrawn="0"/>
        </p:nvSpPr>
        <p:spPr bwMode="auto">
          <a:xfrm>
            <a:off x="6639125" y="4391306"/>
            <a:ext cx="945482" cy="22367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en-US" sz="900"/>
              <a:t>CRM</a:t>
            </a:r>
            <a:endParaRPr sz="900"/>
          </a:p>
        </p:txBody>
      </p:sp>
      <p:sp>
        <p:nvSpPr>
          <p:cNvPr id="37" name="Прямоугольник 31" hidden="0"/>
          <p:cNvSpPr/>
          <p:nvPr isPhoto="0" userDrawn="0"/>
        </p:nvSpPr>
        <p:spPr bwMode="auto">
          <a:xfrm>
            <a:off x="6639125" y="4672370"/>
            <a:ext cx="945482" cy="20969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900"/>
              <a:t>Сообщество</a:t>
            </a:r>
            <a:endParaRPr sz="900"/>
          </a:p>
        </p:txBody>
      </p:sp>
      <p:sp>
        <p:nvSpPr>
          <p:cNvPr id="38" name="Прямоугольник 32" hidden="0"/>
          <p:cNvSpPr/>
          <p:nvPr isPhoto="0" userDrawn="0"/>
        </p:nvSpPr>
        <p:spPr bwMode="auto">
          <a:xfrm>
            <a:off x="6639125" y="4920345"/>
            <a:ext cx="945482" cy="19231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900"/>
              <a:t>Лента</a:t>
            </a:r>
            <a:endParaRPr sz="900"/>
          </a:p>
        </p:txBody>
      </p:sp>
      <p:pic>
        <p:nvPicPr>
          <p:cNvPr id="39" name="Рисунок 48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>
            <a:off x="7575229" y="4655782"/>
            <a:ext cx="254291" cy="252000"/>
          </a:xfrm>
          <a:prstGeom prst="rect">
            <a:avLst/>
          </a:prstGeom>
        </p:spPr>
      </p:pic>
      <p:pic>
        <p:nvPicPr>
          <p:cNvPr id="40" name="Рисунок 169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>
            <a:off x="7575229" y="3833531"/>
            <a:ext cx="254291" cy="252000"/>
          </a:xfrm>
          <a:prstGeom prst="rect">
            <a:avLst/>
          </a:prstGeom>
        </p:spPr>
      </p:pic>
      <p:pic>
        <p:nvPicPr>
          <p:cNvPr id="41" name="Рисунок 170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>
            <a:off x="6440139" y="4117356"/>
            <a:ext cx="252000" cy="252000"/>
          </a:xfrm>
          <a:prstGeom prst="rect">
            <a:avLst/>
          </a:prstGeom>
        </p:spPr>
      </p:pic>
      <p:pic>
        <p:nvPicPr>
          <p:cNvPr id="42" name="Рисунок 62" hidden="0"/>
          <p:cNvPicPr>
            <a:picLocks noChangeAspect="1"/>
          </p:cNvPicPr>
          <p:nvPr isPhoto="0" userDrawn="0"/>
        </p:nvPicPr>
        <p:blipFill>
          <a:blip r:embed="rId14"/>
          <a:stretch/>
        </p:blipFill>
        <p:spPr bwMode="auto">
          <a:xfrm>
            <a:off x="6440141" y="4391306"/>
            <a:ext cx="254291" cy="252000"/>
          </a:xfrm>
          <a:prstGeom prst="rect">
            <a:avLst/>
          </a:prstGeom>
        </p:spPr>
      </p:pic>
      <p:pic>
        <p:nvPicPr>
          <p:cNvPr id="43" name="Рисунок 172" hidden="0"/>
          <p:cNvPicPr>
            <a:picLocks noChangeAspect="1"/>
          </p:cNvPicPr>
          <p:nvPr isPhoto="0" userDrawn="0"/>
        </p:nvPicPr>
        <p:blipFill>
          <a:blip r:embed="rId15"/>
          <a:stretch/>
        </p:blipFill>
        <p:spPr bwMode="auto">
          <a:xfrm>
            <a:off x="6440141" y="3833531"/>
            <a:ext cx="254291" cy="252000"/>
          </a:xfrm>
          <a:prstGeom prst="rect">
            <a:avLst/>
          </a:prstGeom>
        </p:spPr>
      </p:pic>
      <p:sp>
        <p:nvSpPr>
          <p:cNvPr id="44" name="Прямоугольник 33" hidden="0"/>
          <p:cNvSpPr/>
          <p:nvPr isPhoto="0" userDrawn="0"/>
        </p:nvSpPr>
        <p:spPr bwMode="auto">
          <a:xfrm>
            <a:off x="7791253" y="4679221"/>
            <a:ext cx="945482" cy="19334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Чат</a:t>
            </a:r>
            <a:endParaRPr sz="900"/>
          </a:p>
        </p:txBody>
      </p:sp>
      <p:sp>
        <p:nvSpPr>
          <p:cNvPr id="45" name="Прямоугольник 29" hidden="0"/>
          <p:cNvSpPr/>
          <p:nvPr isPhoto="0" userDrawn="0"/>
        </p:nvSpPr>
        <p:spPr bwMode="auto">
          <a:xfrm>
            <a:off x="7791253" y="4391306"/>
            <a:ext cx="945482" cy="22927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Календарь</a:t>
            </a:r>
            <a:endParaRPr sz="900"/>
          </a:p>
        </p:txBody>
      </p:sp>
      <p:sp>
        <p:nvSpPr>
          <p:cNvPr id="46" name="Прямоугольник 28" hidden="0"/>
          <p:cNvSpPr/>
          <p:nvPr isPhoto="0" userDrawn="0"/>
        </p:nvSpPr>
        <p:spPr bwMode="auto">
          <a:xfrm>
            <a:off x="7791253" y="4124048"/>
            <a:ext cx="945482" cy="22712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Почта</a:t>
            </a:r>
            <a:endParaRPr sz="900"/>
          </a:p>
        </p:txBody>
      </p:sp>
      <p:sp>
        <p:nvSpPr>
          <p:cNvPr id="47" name="Прямоугольник 30" hidden="0"/>
          <p:cNvSpPr/>
          <p:nvPr isPhoto="0" userDrawn="0"/>
        </p:nvSpPr>
        <p:spPr bwMode="auto">
          <a:xfrm>
            <a:off x="7791253" y="3874379"/>
            <a:ext cx="945482" cy="22147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Люди</a:t>
            </a:r>
            <a:endParaRPr sz="900"/>
          </a:p>
        </p:txBody>
      </p:sp>
      <p:pic>
        <p:nvPicPr>
          <p:cNvPr id="48" name="Рисунок 51" hidden="0"/>
          <p:cNvPicPr>
            <a:picLocks noChangeAspect="1"/>
          </p:cNvPicPr>
          <p:nvPr isPhoto="0" userDrawn="0"/>
        </p:nvPicPr>
        <p:blipFill>
          <a:blip r:embed="rId16"/>
          <a:stretch/>
        </p:blipFill>
        <p:spPr bwMode="auto">
          <a:xfrm>
            <a:off x="6449501" y="4920258"/>
            <a:ext cx="254291" cy="252000"/>
          </a:xfrm>
          <a:prstGeom prst="rect">
            <a:avLst/>
          </a:prstGeom>
        </p:spPr>
      </p:pic>
      <p:sp>
        <p:nvSpPr>
          <p:cNvPr id="49" name="TextBox 13" hidden="0"/>
          <p:cNvSpPr/>
          <p:nvPr isPhoto="0" userDrawn="0"/>
        </p:nvSpPr>
        <p:spPr bwMode="auto">
          <a:xfrm>
            <a:off x="6319023" y="5366042"/>
            <a:ext cx="284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ru-RU" sz="1200" b="0" i="0">
                <a:solidFill>
                  <a:srgbClr val="333333"/>
                </a:solidFill>
                <a:latin typeface="Roboto"/>
              </a:rPr>
              <a:t>Объединенные Коммуникации </a:t>
            </a:r>
            <a:br>
              <a:rPr lang="ru-RU" sz="1200" b="0" i="0">
                <a:solidFill>
                  <a:srgbClr val="333333"/>
                </a:solidFill>
                <a:latin typeface="Roboto"/>
              </a:rPr>
            </a:br>
            <a:r>
              <a:rPr lang="ru-RU" sz="1200" b="0" i="0">
                <a:solidFill>
                  <a:srgbClr val="333333"/>
                </a:solidFill>
                <a:latin typeface="Roboto"/>
              </a:rPr>
              <a:t>(Мессенджер и видео-конференции)</a:t>
            </a:r>
            <a:endParaRPr/>
          </a:p>
        </p:txBody>
      </p:sp>
      <p:pic>
        <p:nvPicPr>
          <p:cNvPr id="50" name="Рисунок 192" hidden="0"/>
          <p:cNvPicPr>
            <a:picLocks noChangeAspect="1"/>
          </p:cNvPicPr>
          <p:nvPr isPhoto="0" userDrawn="0"/>
        </p:nvPicPr>
        <p:blipFill>
          <a:blip r:embed="rId17"/>
          <a:stretch/>
        </p:blipFill>
        <p:spPr bwMode="auto">
          <a:xfrm>
            <a:off x="6409964" y="5913312"/>
            <a:ext cx="324000" cy="324000"/>
          </a:xfrm>
          <a:prstGeom prst="rect">
            <a:avLst/>
          </a:prstGeom>
        </p:spPr>
      </p:pic>
      <p:sp>
        <p:nvSpPr>
          <p:cNvPr id="51" name="Прямоугольник 15" hidden="0"/>
          <p:cNvSpPr/>
          <p:nvPr isPhoto="0" userDrawn="0"/>
        </p:nvSpPr>
        <p:spPr bwMode="auto">
          <a:xfrm>
            <a:off x="6683074" y="5971862"/>
            <a:ext cx="712993" cy="16449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 b="0" i="0">
                <a:solidFill>
                  <a:srgbClr val="555555"/>
                </a:solidFill>
                <a:latin typeface="Roboto"/>
              </a:rPr>
              <a:t>Команда</a:t>
            </a:r>
            <a:endParaRPr sz="900"/>
          </a:p>
        </p:txBody>
      </p:sp>
      <p:sp>
        <p:nvSpPr>
          <p:cNvPr id="52" name="TextBox 13" hidden="0"/>
          <p:cNvSpPr/>
          <p:nvPr isPhoto="0" userDrawn="0"/>
        </p:nvSpPr>
        <p:spPr bwMode="auto">
          <a:xfrm>
            <a:off x="3281906" y="1897046"/>
            <a:ext cx="227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i="0" u="none" strike="noStrike" cap="none" spc="0">
                <a:solidFill>
                  <a:schemeClr val="tx1">
                    <a:lumMod val="75000"/>
                  </a:schemeClr>
                </a:solidFill>
                <a:ea typeface="Roboto"/>
                <a:cs typeface="+mn-lt"/>
              </a:rPr>
              <a:t>Онлайн-редакторы</a:t>
            </a:r>
            <a:endParaRPr sz="12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53" name="Рисунок 19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379846" y="2211323"/>
            <a:ext cx="324000" cy="324000"/>
          </a:xfrm>
          <a:prstGeom prst="rect">
            <a:avLst/>
          </a:prstGeom>
        </p:spPr>
      </p:pic>
      <p:pic>
        <p:nvPicPr>
          <p:cNvPr id="54" name="Рисунок 196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3376569" y="2588009"/>
            <a:ext cx="324000" cy="324000"/>
          </a:xfrm>
          <a:prstGeom prst="rect">
            <a:avLst/>
          </a:prstGeom>
        </p:spPr>
      </p:pic>
      <p:pic>
        <p:nvPicPr>
          <p:cNvPr id="55" name="Рисунок 197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3379846" y="2977768"/>
            <a:ext cx="324000" cy="324000"/>
          </a:xfrm>
          <a:prstGeom prst="rect">
            <a:avLst/>
          </a:prstGeom>
        </p:spPr>
      </p:pic>
      <p:sp>
        <p:nvSpPr>
          <p:cNvPr id="56" name="Прямоугольник 15" hidden="0"/>
          <p:cNvSpPr/>
          <p:nvPr isPhoto="0" userDrawn="0"/>
        </p:nvSpPr>
        <p:spPr bwMode="auto">
          <a:xfrm>
            <a:off x="3652956" y="2269873"/>
            <a:ext cx="712993" cy="16449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Тексты</a:t>
            </a:r>
            <a:endParaRPr sz="900"/>
          </a:p>
        </p:txBody>
      </p:sp>
      <p:sp>
        <p:nvSpPr>
          <p:cNvPr id="57" name="Прямоугольник 15" hidden="0"/>
          <p:cNvSpPr/>
          <p:nvPr isPhoto="0" userDrawn="0"/>
        </p:nvSpPr>
        <p:spPr bwMode="auto">
          <a:xfrm>
            <a:off x="3652956" y="2645282"/>
            <a:ext cx="956523" cy="193342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Таблицы</a:t>
            </a:r>
            <a:endParaRPr sz="900"/>
          </a:p>
        </p:txBody>
      </p:sp>
      <p:sp>
        <p:nvSpPr>
          <p:cNvPr id="58" name="Прямоугольник 15" hidden="0"/>
          <p:cNvSpPr/>
          <p:nvPr isPhoto="0" userDrawn="0"/>
        </p:nvSpPr>
        <p:spPr bwMode="auto">
          <a:xfrm>
            <a:off x="3652956" y="3040946"/>
            <a:ext cx="1073710" cy="16954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Презентации</a:t>
            </a:r>
            <a:endParaRPr sz="900"/>
          </a:p>
        </p:txBody>
      </p:sp>
      <p:sp>
        <p:nvSpPr>
          <p:cNvPr id="59" name="Прямоугольник 57" hidden="0"/>
          <p:cNvSpPr/>
          <p:nvPr isPhoto="0" userDrawn="0"/>
        </p:nvSpPr>
        <p:spPr bwMode="auto">
          <a:xfrm>
            <a:off x="9417838" y="1861290"/>
            <a:ext cx="2547680" cy="2277581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1400" b="0"/>
              <a:t>Программное обеспечение </a:t>
            </a:r>
            <a:br>
              <a:rPr lang="ru-RU" sz="1400" b="0"/>
            </a:br>
            <a:r>
              <a:rPr lang="ru-RU" sz="1400" b="0"/>
              <a:t>для автоматического создания и конвертирования</a:t>
            </a:r>
            <a:endParaRPr sz="1400" b="0"/>
          </a:p>
          <a:p>
            <a:pPr algn="l">
              <a:defRPr/>
            </a:pPr>
            <a:r>
              <a:rPr lang="ru-RU" sz="1400" b="0"/>
              <a:t>документов (</a:t>
            </a:r>
            <a:r>
              <a:rPr lang="en-US" sz="1400" b="1"/>
              <a:t>DocumentBuilder</a:t>
            </a:r>
            <a:r>
              <a:rPr lang="en-US" sz="1400" b="0"/>
              <a:t>)</a:t>
            </a:r>
            <a:endParaRPr sz="1400" b="0"/>
          </a:p>
          <a:p>
            <a:pPr algn="l">
              <a:defRPr/>
            </a:pPr>
            <a:endParaRPr sz="1400"/>
          </a:p>
          <a:p>
            <a:pPr algn="l">
              <a:defRPr/>
            </a:pPr>
            <a:r>
              <a:rPr lang="ru-RU" sz="1400" b="1"/>
              <a:t>Бесплатно</a:t>
            </a:r>
            <a:endParaRPr sz="1400"/>
          </a:p>
          <a:p>
            <a:pPr algn="l">
              <a:defRPr/>
            </a:pPr>
            <a:r>
              <a:rPr lang="ru-RU" sz="1400"/>
              <a:t>Возможна покупка платной поддержки</a:t>
            </a:r>
            <a:endParaRPr sz="1400"/>
          </a:p>
        </p:txBody>
      </p:sp>
      <p:pic>
        <p:nvPicPr>
          <p:cNvPr id="60" name="Рисунок 4" hidden="0"/>
          <p:cNvPicPr>
            <a:picLocks noChangeAspect="1"/>
          </p:cNvPicPr>
          <p:nvPr isPhoto="0" userDrawn="0"/>
        </p:nvPicPr>
        <p:blipFill>
          <a:blip r:embed="rId18"/>
          <a:stretch/>
        </p:blipFill>
        <p:spPr bwMode="auto">
          <a:xfrm>
            <a:off x="350851" y="6211630"/>
            <a:ext cx="1734991" cy="398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95400" y="301087"/>
            <a:ext cx="7657800" cy="1325559"/>
          </a:xfrm>
        </p:spPr>
        <p:txBody>
          <a:bodyPr/>
          <a:lstStyle/>
          <a:p>
            <a:pPr>
              <a:defRPr/>
            </a:pPr>
            <a:r>
              <a:rPr lang="ru-RU"/>
              <a:t>	Модуль </a:t>
            </a:r>
            <a:r>
              <a:rPr lang="ru-RU" cap="all"/>
              <a:t>Лента</a:t>
            </a:r>
            <a:endParaRPr/>
          </a:p>
        </p:txBody>
      </p:sp>
      <p:sp>
        <p:nvSpPr>
          <p:cNvPr id="5" name="Текст 14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695325" y="1738313"/>
            <a:ext cx="6120755" cy="481806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defRPr/>
            </a:pPr>
            <a:br>
              <a:rPr lang="ru-RU" sz="2400"/>
            </a:br>
            <a:br>
              <a:rPr lang="ru-RU" sz="2400"/>
            </a:br>
            <a:r>
              <a:rPr lang="ru-RU" sz="2400"/>
              <a:t>Дайджест портала - оперативно отслеживайте все изменения на портале с возможность фильтрации уведомлений!</a:t>
            </a:r>
            <a:endParaRPr/>
          </a:p>
        </p:txBody>
      </p:sp>
      <p:pic>
        <p:nvPicPr>
          <p:cNvPr id="6" name="Рисунок 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7392144" y="-83047"/>
            <a:ext cx="8451758" cy="7159769"/>
          </a:xfrm>
          <a:prstGeom prst="rect">
            <a:avLst/>
          </a:prstGeom>
          <a:noFill/>
        </p:spPr>
      </p:pic>
      <p:pic>
        <p:nvPicPr>
          <p:cNvPr id="7" name="Рисунок 8" hidden="0"/>
          <p:cNvPicPr>
            <a:picLocks noChangeAspect="1"/>
          </p:cNvPicPr>
          <p:nvPr isPhoto="0" userDrawn="0"/>
        </p:nvPicPr>
        <p:blipFill>
          <a:blip r:embed="rId3"/>
          <a:srcRect l="2747" t="1880" r="5254" b="0"/>
          <a:stretch/>
        </p:blipFill>
        <p:spPr bwMode="auto">
          <a:xfrm>
            <a:off x="10200456" y="908719"/>
            <a:ext cx="3312368" cy="34953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Объект 4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7581346" y="3496838"/>
            <a:ext cx="10684325" cy="25569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Рисунок 6" hidden="0"/>
          <p:cNvPicPr/>
          <p:nvPr isPhoto="0" userDrawn="0"/>
        </p:nvPicPr>
        <p:blipFill>
          <a:blip r:embed="rId5"/>
          <a:stretch/>
        </p:blipFill>
        <p:spPr bwMode="auto">
          <a:xfrm rot="0" flipH="0" flipV="0">
            <a:off x="767160" y="620066"/>
            <a:ext cx="687599" cy="6875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95400" y="301087"/>
            <a:ext cx="7657800" cy="1325559"/>
          </a:xfrm>
        </p:spPr>
        <p:txBody>
          <a:bodyPr/>
          <a:lstStyle/>
          <a:p>
            <a:pPr>
              <a:defRPr/>
            </a:pPr>
            <a:r>
              <a:rPr lang="ru-RU"/>
              <a:t>	Модуль </a:t>
            </a:r>
            <a:r>
              <a:rPr lang="ru-RU" cap="all"/>
              <a:t>Чат </a:t>
            </a:r>
            <a:r>
              <a:rPr lang="ru-RU" sz="1600"/>
              <a:t>(в базовой версии)</a:t>
            </a:r>
            <a:endParaRPr/>
          </a:p>
        </p:txBody>
      </p:sp>
      <p:sp>
        <p:nvSpPr>
          <p:cNvPr id="5" name="Текст 14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695325" y="1738313"/>
            <a:ext cx="6973888" cy="4818062"/>
          </a:xfrm>
        </p:spPr>
        <p:txBody>
          <a:bodyPr>
            <a:normAutofit/>
          </a:bodyPr>
          <a:lstStyle/>
          <a:p>
            <a:pPr marL="285750" lvl="1" indent="-285750">
              <a:lnSpc>
                <a:spcPct val="110000"/>
              </a:lnSpc>
              <a:spcAft>
                <a:spcPts val="1800"/>
              </a:spcAft>
              <a:buFont typeface="Arial"/>
              <a:buChar char="•"/>
              <a:defRPr/>
            </a:pPr>
            <a:endParaRPr lang="ru-RU" sz="2000"/>
          </a:p>
          <a:p>
            <a:pPr marL="285750" lvl="1" indent="-285750">
              <a:lnSpc>
                <a:spcPct val="110000"/>
              </a:lnSpc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/>
              <a:t>Общение с коллегами</a:t>
            </a:r>
            <a:endParaRPr/>
          </a:p>
          <a:p>
            <a:pPr marL="285750" lvl="1" indent="-285750">
              <a:lnSpc>
                <a:spcPct val="110000"/>
              </a:lnSpc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/>
              <a:t>Рассылки</a:t>
            </a:r>
            <a:endParaRPr/>
          </a:p>
          <a:p>
            <a:pPr marL="285750" lvl="1" indent="-285750">
              <a:lnSpc>
                <a:spcPct val="110000"/>
              </a:lnSpc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/>
              <a:t>Поиск контактов и сообщений в чате</a:t>
            </a:r>
            <a:endParaRPr/>
          </a:p>
          <a:p>
            <a:pPr marL="285750" lvl="1" indent="-285750">
              <a:lnSpc>
                <a:spcPct val="110000"/>
              </a:lnSpc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/>
              <a:t>Обмен файлам</a:t>
            </a:r>
            <a:endParaRPr/>
          </a:p>
          <a:p>
            <a:pPr marL="285750" lvl="1" indent="-285750">
              <a:lnSpc>
                <a:spcPct val="110000"/>
              </a:lnSpc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/>
              <a:t>Создание групповых чат-комнат</a:t>
            </a:r>
            <a:endParaRPr/>
          </a:p>
        </p:txBody>
      </p:sp>
      <p:pic>
        <p:nvPicPr>
          <p:cNvPr id="6" name="Рисунок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7581346" y="116632"/>
            <a:ext cx="8451758" cy="7159770"/>
          </a:xfrm>
          <a:prstGeom prst="rect">
            <a:avLst/>
          </a:prstGeom>
          <a:noFill/>
        </p:spPr>
      </p:pic>
      <p:pic>
        <p:nvPicPr>
          <p:cNvPr id="7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243597" y="1855510"/>
            <a:ext cx="6574764" cy="380009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Рисунок 6" hidden="0"/>
          <p:cNvPicPr/>
          <p:nvPr isPhoto="0" userDrawn="0"/>
        </p:nvPicPr>
        <p:blipFill>
          <a:blip r:embed="rId4"/>
          <a:stretch/>
        </p:blipFill>
        <p:spPr bwMode="auto">
          <a:xfrm rot="0" flipH="0" flipV="0">
            <a:off x="774162" y="620066"/>
            <a:ext cx="687599" cy="6875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0" hidden="0"/>
          <p:cNvPicPr>
            <a:picLocks noChangeAspect="1"/>
          </p:cNvPicPr>
          <p:nvPr isPhoto="0" userDrawn="0"/>
        </p:nvPicPr>
        <p:blipFill>
          <a:blip r:embed="rId2"/>
          <a:srcRect l="23127" t="0" r="0" b="0"/>
          <a:stretch/>
        </p:blipFill>
        <p:spPr bwMode="auto">
          <a:xfrm>
            <a:off x="7464152" y="-99392"/>
            <a:ext cx="7158513" cy="7888560"/>
          </a:xfrm>
          <a:prstGeom prst="rect">
            <a:avLst/>
          </a:prstGeom>
        </p:spPr>
      </p:pic>
      <p:sp>
        <p:nvSpPr>
          <p:cNvPr id="5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Безопасность и управление</a:t>
            </a:r>
            <a:endParaRPr/>
          </a:p>
        </p:txBody>
      </p:sp>
      <p:sp>
        <p:nvSpPr>
          <p:cNvPr id="6" name="Текст 8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695400" y="1738850"/>
            <a:ext cx="6973800" cy="500251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/>
              <a:t>Безопасность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Настройки доступа пользователей и интеграция с LDAP-каталогами пользователей Active Directory, </a:t>
            </a:r>
            <a:r>
              <a:rPr lang="ru-RU"/>
              <a:t>OpenLDAP</a:t>
            </a:r>
            <a:r>
              <a:rPr lang="ru-RU"/>
              <a:t>, </a:t>
            </a:r>
            <a:r>
              <a:rPr lang="ru-RU"/>
              <a:t>FreeIPA</a:t>
            </a:r>
            <a:r>
              <a:rPr lang="ru-RU"/>
              <a:t>, </a:t>
            </a:r>
            <a:r>
              <a:rPr lang="ru-RU"/>
              <a:t>Samba</a:t>
            </a:r>
            <a:r>
              <a:rPr lang="ru-RU"/>
              <a:t> для импорта данных с полями включая фотографии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Поддержка двухфакторной аутентификации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Использование технологии Единого входа (SSO)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Настройка параметров входа в систему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Отслеживание входов в систему и других действий пользователей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endParaRPr lang="ru-RU"/>
          </a:p>
          <a:p>
            <a:pPr>
              <a:defRPr/>
            </a:pPr>
            <a:r>
              <a:rPr lang="ru-RU"/>
              <a:t>Управление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Возможность автоматизированного управления системой Р7-Офис на вашем сервере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Встроенное Резервное копирование данных.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 algn="l">
              <a:defRPr/>
            </a:pPr>
            <a:r>
              <a:rPr lang="ru-RU"/>
              <a:t>Модуль КОМАНДА</a:t>
            </a:r>
            <a:endParaRPr/>
          </a:p>
        </p:txBody>
      </p:sp>
      <p:pic>
        <p:nvPicPr>
          <p:cNvPr id="5" name="Рисунок 67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487488" y="2636912"/>
            <a:ext cx="1936871" cy="1936871"/>
          </a:xfrm>
          <a:prstGeom prst="rect">
            <a:avLst/>
          </a:prstGeom>
        </p:spPr>
      </p:pic>
      <p:pic>
        <p:nvPicPr>
          <p:cNvPr id="6" name="Рисунок 9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325343" y="697472"/>
            <a:ext cx="5675507" cy="3549375"/>
          </a:xfrm>
          <a:prstGeom prst="rect">
            <a:avLst/>
          </a:prstGeom>
        </p:spPr>
      </p:pic>
      <p:pic>
        <p:nvPicPr>
          <p:cNvPr id="7" name="Рисунок 10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5941455" y="1874205"/>
            <a:ext cx="6963250" cy="4354710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8" name="Рисунок 11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7750305" y="3933056"/>
            <a:ext cx="4441695" cy="2777768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4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0208940" y="836712"/>
            <a:ext cx="2079748" cy="4494503"/>
          </a:xfrm>
          <a:prstGeom prst="rect">
            <a:avLst/>
          </a:prstGeom>
          <a:noFill/>
          <a:ln>
            <a:solidFill>
              <a:schemeClr val="tx1">
                <a:lumMod val="40000"/>
                <a:lumOff val="60000"/>
              </a:schemeClr>
            </a:solidFill>
          </a:ln>
        </p:spPr>
      </p:pic>
      <p:sp>
        <p:nvSpPr>
          <p:cNvPr id="5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95400" y="301087"/>
            <a:ext cx="7657800" cy="1325559"/>
          </a:xfrm>
        </p:spPr>
        <p:txBody>
          <a:bodyPr/>
          <a:lstStyle/>
          <a:p>
            <a:pPr>
              <a:defRPr/>
            </a:pPr>
            <a:r>
              <a:rPr lang="ru-RU"/>
              <a:t>	Модуль </a:t>
            </a:r>
            <a:r>
              <a:rPr lang="ru-RU" cap="all"/>
              <a:t>Команда</a:t>
            </a:r>
            <a:endParaRPr/>
          </a:p>
        </p:txBody>
      </p:sp>
      <p:sp>
        <p:nvSpPr>
          <p:cNvPr id="6" name="Текст 14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 flipH="0" flipV="0">
            <a:off x="695323" y="1738313"/>
            <a:ext cx="6884322" cy="4556468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>
              <a:lnSpc>
                <a:spcPct val="100000"/>
              </a:lnSpc>
              <a:defRPr/>
            </a:pPr>
            <a:r>
              <a:rPr lang="ru-RU"/>
              <a:t>Чат</a:t>
            </a:r>
            <a:endParaRPr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Персональный, группы, каналы</a:t>
            </a:r>
            <a:endParaRPr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Отправка и управление текстовых сообщений или вложений</a:t>
            </a:r>
            <a:endParaRPr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Статусы прочтения</a:t>
            </a:r>
            <a:endParaRPr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Гостевые ссылки (приглашения) в чат и конференцию для незарегистрированных в системе пользователей (</a:t>
            </a:r>
            <a:r>
              <a:rPr lang="ru-RU"/>
              <a:t>ßета</a:t>
            </a:r>
            <a:r>
              <a:rPr lang="ru-RU"/>
              <a:t>-версия)</a:t>
            </a:r>
            <a:endParaRPr/>
          </a:p>
          <a:p>
            <a:pPr marL="342900" lvl="1" indent="-342900">
              <a:lnSpc>
                <a:spcPct val="100000"/>
              </a:lnSpc>
              <a:buFont typeface="Arial"/>
              <a:buChar char="•"/>
              <a:defRPr/>
            </a:pPr>
            <a:endParaRPr lang="ru-RU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Контакты и статусы пользователей</a:t>
            </a:r>
            <a:endParaRPr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Список контактов</a:t>
            </a:r>
            <a:endParaRPr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Профиль и фото</a:t>
            </a:r>
            <a:endParaRPr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Статус пользователей</a:t>
            </a:r>
            <a:endParaRPr/>
          </a:p>
          <a:p>
            <a:pPr marL="342900" lvl="1" indent="-342900">
              <a:lnSpc>
                <a:spcPct val="100000"/>
              </a:lnSpc>
              <a:buFont typeface="Arial"/>
              <a:buChar char="•"/>
              <a:defRPr/>
            </a:pPr>
            <a:endParaRPr lang="ru-RU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Поиск</a:t>
            </a:r>
            <a:endParaRPr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Поиск по любым полям пользователя</a:t>
            </a:r>
            <a:endParaRPr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Группировка результатов поиска</a:t>
            </a:r>
            <a:endParaRPr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Поиск по названию групп, каналов, тексту сообщений и именам файлов</a:t>
            </a:r>
            <a:endParaRPr/>
          </a:p>
        </p:txBody>
      </p:sp>
      <p:pic>
        <p:nvPicPr>
          <p:cNvPr id="7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8150598" y="832151"/>
            <a:ext cx="2058341" cy="4421697"/>
          </a:xfrm>
          <a:prstGeom prst="rect">
            <a:avLst/>
          </a:prstGeom>
          <a:noFill/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8" name="Picture 6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8971450" y="2009711"/>
            <a:ext cx="2095328" cy="4553230"/>
          </a:xfrm>
          <a:prstGeom prst="rect">
            <a:avLst/>
          </a:prstGeom>
          <a:noFill/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9" name="Рисунок 7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839416" y="685942"/>
            <a:ext cx="555848" cy="555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95400" y="301087"/>
            <a:ext cx="7657800" cy="1325559"/>
          </a:xfrm>
        </p:spPr>
        <p:txBody>
          <a:bodyPr/>
          <a:lstStyle/>
          <a:p>
            <a:pPr>
              <a:defRPr/>
            </a:pPr>
            <a:r>
              <a:rPr lang="ru-RU"/>
              <a:t>	Модуль </a:t>
            </a:r>
            <a:r>
              <a:rPr lang="ru-RU" cap="all"/>
              <a:t>Команда</a:t>
            </a:r>
            <a:endParaRPr/>
          </a:p>
        </p:txBody>
      </p:sp>
      <p:sp>
        <p:nvSpPr>
          <p:cNvPr id="5" name="Текст 14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 flipH="0" flipV="0">
            <a:off x="695323" y="1460885"/>
            <a:ext cx="6180300" cy="5146604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/>
              <a:t>Звонки, конференции и демонстрация экрана</a:t>
            </a:r>
            <a:endParaRPr/>
          </a:p>
          <a:p>
            <a:pPr marL="2857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Звонки и видеозвонки на всех платформах</a:t>
            </a:r>
            <a:endParaRPr/>
          </a:p>
          <a:p>
            <a:pPr marL="2857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Быстрое подключение новых участников</a:t>
            </a:r>
            <a:endParaRPr/>
          </a:p>
          <a:p>
            <a:pPr marL="2857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Управление ролями участников конференции</a:t>
            </a:r>
            <a:endParaRPr/>
          </a:p>
          <a:p>
            <a:pPr marL="2857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Возможность записи звонков и конференций</a:t>
            </a:r>
            <a:endParaRPr/>
          </a:p>
          <a:p>
            <a:pPr marL="2857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Демонстрация экрана или приложения</a:t>
            </a:r>
            <a:endParaRPr/>
          </a:p>
          <a:p>
            <a:pPr marL="2857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Исходящие звонки на городские и мобильные номера телефоном через интеграцию с АТС</a:t>
            </a:r>
            <a:endParaRPr/>
          </a:p>
          <a:p>
            <a:pPr marL="285750" lvl="1" indent="-285750">
              <a:lnSpc>
                <a:spcPct val="100000"/>
              </a:lnSpc>
              <a:buFont typeface="Arial"/>
              <a:buChar char="•"/>
              <a:defRPr/>
            </a:pPr>
            <a:endParaRPr sz="90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Настройки</a:t>
            </a:r>
            <a:endParaRPr/>
          </a:p>
          <a:p>
            <a:pPr marL="2857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Пин-код для входа в приложение</a:t>
            </a:r>
            <a:endParaRPr/>
          </a:p>
          <a:p>
            <a:pPr marL="2857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Выбор темы и фона чата</a:t>
            </a:r>
            <a:endParaRPr/>
          </a:p>
          <a:p>
            <a:pPr marL="2857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Установка режима «Не беспокоить»</a:t>
            </a:r>
            <a:endParaRPr/>
          </a:p>
          <a:p>
            <a:pPr marL="285750" lvl="1" indent="-285750">
              <a:lnSpc>
                <a:spcPct val="100000"/>
              </a:lnSpc>
              <a:buFont typeface="Arial"/>
              <a:buChar char="•"/>
              <a:defRPr/>
            </a:pPr>
            <a:endParaRPr sz="90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Интеграции</a:t>
            </a:r>
            <a:endParaRPr/>
          </a:p>
          <a:p>
            <a:pPr marL="2857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Интеграция с Р7-Офис</a:t>
            </a:r>
            <a:endParaRPr/>
          </a:p>
          <a:p>
            <a:pPr marL="2857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API для интеграции с другими системами</a:t>
            </a:r>
            <a:endParaRPr/>
          </a:p>
        </p:txBody>
      </p:sp>
      <p:pic>
        <p:nvPicPr>
          <p:cNvPr id="6" name="Рисунок 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913021" y="543561"/>
            <a:ext cx="5675507" cy="3549375"/>
          </a:xfrm>
          <a:prstGeom prst="rect">
            <a:avLst/>
          </a:prstGeom>
        </p:spPr>
      </p:pic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930653" y="1948623"/>
            <a:ext cx="5675510" cy="3549376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8" name="Рисунок 6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7968208" y="3779144"/>
            <a:ext cx="4441695" cy="2777768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9" name="Рисунок 7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839416" y="685942"/>
            <a:ext cx="555848" cy="555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98983" y="84911"/>
            <a:ext cx="7658100" cy="1325561"/>
          </a:xfrm>
        </p:spPr>
        <p:txBody>
          <a:bodyPr/>
          <a:lstStyle/>
          <a:p>
            <a:pPr>
              <a:defRPr/>
            </a:pPr>
            <a:r>
              <a:rPr lang="ru-RU" b="1"/>
              <a:t>Архитектура</a:t>
            </a:r>
            <a:r>
              <a:rPr b="1"/>
              <a:t> Р7</a:t>
            </a:r>
            <a:endParaRPr b="1"/>
          </a:p>
        </p:txBody>
      </p:sp>
      <p:sp>
        <p:nvSpPr>
          <p:cNvPr id="5" name="Приложения для Windows,…" hidden="0"/>
          <p:cNvSpPr/>
          <p:nvPr isPhoto="0" userDrawn="0"/>
        </p:nvSpPr>
        <p:spPr bwMode="auto">
          <a:xfrm>
            <a:off x="267249" y="2686440"/>
            <a:ext cx="1430147" cy="406749"/>
          </a:xfrm>
          <a:prstGeom prst="rect">
            <a:avLst/>
          </a:prstGeom>
          <a:ln w="12700">
            <a:miter/>
          </a:ln>
        </p:spPr>
        <p:txBody>
          <a:bodyPr wrap="none" lIns="35716" tIns="35716" rIns="35716" bIns="35716" anchor="ctr">
            <a:spAutoFit/>
          </a:bodyPr>
          <a:lstStyle/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Приложения для</a:t>
            </a:r>
            <a:endParaRPr sz="1600"/>
          </a:p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Windows, Linux,  Mac</a:t>
            </a:r>
            <a:endParaRPr/>
          </a:p>
        </p:txBody>
      </p:sp>
      <p:sp>
        <p:nvSpPr>
          <p:cNvPr id="6" name="Веб клиент" hidden="0"/>
          <p:cNvSpPr/>
          <p:nvPr isPhoto="0" userDrawn="0"/>
        </p:nvSpPr>
        <p:spPr bwMode="auto">
          <a:xfrm>
            <a:off x="557255" y="5773986"/>
            <a:ext cx="800690" cy="239109"/>
          </a:xfrm>
          <a:prstGeom prst="rect">
            <a:avLst/>
          </a:prstGeom>
          <a:ln w="12700">
            <a:miter/>
          </a:ln>
        </p:spPr>
        <p:txBody>
          <a:bodyPr wrap="none" lIns="35716" tIns="35716" rIns="35716" bIns="35716" anchor="ctr">
            <a:spAutoFit/>
          </a:bodyPr>
          <a:lstStyle>
            <a:lvl1pPr defTabSz="12699"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lvl1pPr>
          </a:lstStyle>
          <a:p>
            <a:pPr>
              <a:defRPr/>
            </a:pPr>
            <a:r>
              <a:rPr/>
              <a:t>Веб клиент</a:t>
            </a:r>
            <a:endParaRPr/>
          </a:p>
        </p:txBody>
      </p:sp>
      <p:sp>
        <p:nvSpPr>
          <p:cNvPr id="7" name="Клиент на мобильных…" hidden="0"/>
          <p:cNvSpPr/>
          <p:nvPr isPhoto="0" userDrawn="0"/>
        </p:nvSpPr>
        <p:spPr bwMode="auto">
          <a:xfrm>
            <a:off x="209171" y="4308854"/>
            <a:ext cx="1497206" cy="406749"/>
          </a:xfrm>
          <a:prstGeom prst="rect">
            <a:avLst/>
          </a:prstGeom>
          <a:ln w="12700">
            <a:miter/>
          </a:ln>
        </p:spPr>
        <p:txBody>
          <a:bodyPr wrap="none" lIns="35716" tIns="35716" rIns="35716" bIns="35716" anchor="ctr">
            <a:spAutoFit/>
          </a:bodyPr>
          <a:lstStyle/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Клиент на мобильных</a:t>
            </a:r>
            <a:endParaRPr sz="1600"/>
          </a:p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устройствах</a:t>
            </a:r>
            <a:endParaRPr/>
          </a:p>
        </p:txBody>
      </p:sp>
      <p:sp>
        <p:nvSpPr>
          <p:cNvPr id="8" name="Веб клиент" hidden="0"/>
          <p:cNvSpPr/>
          <p:nvPr isPhoto="0" userDrawn="0"/>
        </p:nvSpPr>
        <p:spPr bwMode="auto">
          <a:xfrm>
            <a:off x="6652788" y="1066988"/>
            <a:ext cx="1282029" cy="239109"/>
          </a:xfrm>
          <a:prstGeom prst="rect">
            <a:avLst/>
          </a:prstGeom>
          <a:ln w="12700">
            <a:miter/>
          </a:ln>
        </p:spPr>
        <p:txBody>
          <a:bodyPr lIns="35716" tIns="35716" rIns="35716" bIns="35716" anchor="ctr">
            <a:spAutoFit/>
          </a:bodyPr>
          <a:lstStyle>
            <a:lvl1pPr defTabSz="12699"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lvl1pPr>
          </a:lstStyle>
          <a:p>
            <a:pPr>
              <a:defRPr/>
            </a:pPr>
            <a:r>
              <a:rPr/>
              <a:t>Медиа сервер</a:t>
            </a:r>
            <a:endParaRPr/>
          </a:p>
        </p:txBody>
      </p:sp>
      <p:sp>
        <p:nvSpPr>
          <p:cNvPr id="9" name="Веб клиент" hidden="0"/>
          <p:cNvSpPr/>
          <p:nvPr isPhoto="0" userDrawn="0"/>
        </p:nvSpPr>
        <p:spPr bwMode="auto">
          <a:xfrm>
            <a:off x="10859578" y="1186545"/>
            <a:ext cx="1282427" cy="239109"/>
          </a:xfrm>
          <a:prstGeom prst="rect">
            <a:avLst/>
          </a:prstGeom>
          <a:ln w="12700">
            <a:miter/>
          </a:ln>
        </p:spPr>
        <p:txBody>
          <a:bodyPr lIns="35716" tIns="35716" rIns="35716" bIns="35716" anchor="ctr">
            <a:spAutoFit/>
          </a:bodyPr>
          <a:lstStyle>
            <a:lvl1pPr defTabSz="12699"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lvl1pPr>
          </a:lstStyle>
          <a:p>
            <a:pPr>
              <a:defRPr/>
            </a:pPr>
            <a:r>
              <a:rPr/>
              <a:t>АТС Заказчика</a:t>
            </a:r>
            <a:endParaRPr/>
          </a:p>
        </p:txBody>
      </p:sp>
      <p:sp>
        <p:nvSpPr>
          <p:cNvPr id="10" name="Веб клиент" hidden="0"/>
          <p:cNvSpPr/>
          <p:nvPr isPhoto="0" userDrawn="0"/>
        </p:nvSpPr>
        <p:spPr bwMode="auto">
          <a:xfrm>
            <a:off x="6694366" y="2650321"/>
            <a:ext cx="960264" cy="406750"/>
          </a:xfrm>
          <a:prstGeom prst="rect">
            <a:avLst/>
          </a:prstGeom>
          <a:ln w="12700">
            <a:miter/>
          </a:ln>
        </p:spPr>
        <p:txBody>
          <a:bodyPr lIns="35715" tIns="35715" rIns="35715" bIns="35715" anchor="ctr">
            <a:noAutofit/>
          </a:bodyPr>
          <a:lstStyle/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Сервер</a:t>
            </a:r>
            <a:endParaRPr sz="1600"/>
          </a:p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приложения</a:t>
            </a:r>
            <a:endParaRPr/>
          </a:p>
        </p:txBody>
      </p:sp>
      <p:sp>
        <p:nvSpPr>
          <p:cNvPr id="11" name="Веб клиент" hidden="0"/>
          <p:cNvSpPr/>
          <p:nvPr isPhoto="0" userDrawn="0"/>
        </p:nvSpPr>
        <p:spPr bwMode="auto">
          <a:xfrm>
            <a:off x="7751287" y="2650322"/>
            <a:ext cx="876465" cy="406750"/>
          </a:xfrm>
          <a:prstGeom prst="rect">
            <a:avLst/>
          </a:prstGeom>
          <a:ln w="12700">
            <a:miter/>
          </a:ln>
        </p:spPr>
        <p:txBody>
          <a:bodyPr lIns="35715" tIns="35715" rIns="35715" bIns="35715" anchor="ctr">
            <a:noAutofit/>
          </a:bodyPr>
          <a:lstStyle/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Сервер</a:t>
            </a:r>
            <a:endParaRPr sz="1600"/>
          </a:p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сообщений</a:t>
            </a:r>
            <a:endParaRPr/>
          </a:p>
        </p:txBody>
      </p:sp>
      <p:sp>
        <p:nvSpPr>
          <p:cNvPr id="12" name="Веб клиент" hidden="0"/>
          <p:cNvSpPr/>
          <p:nvPr isPhoto="0" userDrawn="0"/>
        </p:nvSpPr>
        <p:spPr bwMode="auto">
          <a:xfrm>
            <a:off x="8609427" y="2633646"/>
            <a:ext cx="842536" cy="406750"/>
          </a:xfrm>
          <a:prstGeom prst="rect">
            <a:avLst/>
          </a:prstGeom>
          <a:ln w="12700">
            <a:miter/>
          </a:ln>
        </p:spPr>
        <p:txBody>
          <a:bodyPr lIns="35715" tIns="35715" rIns="35715" bIns="35715" anchor="ctr">
            <a:noAutofit/>
          </a:bodyPr>
          <a:lstStyle/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Файловое</a:t>
            </a:r>
            <a:endParaRPr sz="1600"/>
          </a:p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хранилище</a:t>
            </a:r>
            <a:endParaRPr/>
          </a:p>
        </p:txBody>
      </p:sp>
      <p:sp>
        <p:nvSpPr>
          <p:cNvPr id="13" name="Веб клиент" hidden="0"/>
          <p:cNvSpPr/>
          <p:nvPr isPhoto="0" userDrawn="0"/>
        </p:nvSpPr>
        <p:spPr bwMode="auto">
          <a:xfrm>
            <a:off x="9617998" y="2650322"/>
            <a:ext cx="962165" cy="406750"/>
          </a:xfrm>
          <a:prstGeom prst="rect">
            <a:avLst/>
          </a:prstGeom>
          <a:ln w="12700">
            <a:miter/>
          </a:ln>
        </p:spPr>
        <p:txBody>
          <a:bodyPr lIns="35715" tIns="35715" rIns="35715" bIns="35715" anchor="ctr">
            <a:noAutofit/>
          </a:bodyPr>
          <a:lstStyle/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Сервер</a:t>
            </a:r>
            <a:endParaRPr sz="1600"/>
          </a:p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мониторинга</a:t>
            </a:r>
            <a:endParaRPr/>
          </a:p>
        </p:txBody>
      </p:sp>
      <p:sp>
        <p:nvSpPr>
          <p:cNvPr id="14" name="Веб клиент" hidden="0"/>
          <p:cNvSpPr/>
          <p:nvPr isPhoto="0" userDrawn="0"/>
        </p:nvSpPr>
        <p:spPr bwMode="auto">
          <a:xfrm>
            <a:off x="6983242" y="3220394"/>
            <a:ext cx="2126781" cy="269589"/>
          </a:xfrm>
          <a:prstGeom prst="rect">
            <a:avLst/>
          </a:prstGeom>
          <a:ln w="12700">
            <a:miter/>
          </a:ln>
        </p:spPr>
        <p:txBody>
          <a:bodyPr lIns="35716" tIns="35716" rIns="35716" bIns="35716" anchor="ctr">
            <a:spAutoFit/>
          </a:bodyPr>
          <a:lstStyle>
            <a:lvl1pPr defTabSz="12699">
              <a:defRPr sz="1300">
                <a:solidFill>
                  <a:srgbClr val="182C5B"/>
                </a:solidFill>
                <a:latin typeface="SF Pro Display Bold"/>
                <a:ea typeface="SF Pro Display Bold"/>
                <a:cs typeface="SF Pro Display Bold"/>
              </a:defRPr>
            </a:lvl1pPr>
          </a:lstStyle>
          <a:p>
            <a:pPr>
              <a:defRPr/>
            </a:pPr>
            <a:r>
              <a:rPr/>
              <a:t>Управляющие сервер</a:t>
            </a:r>
            <a:endParaRPr/>
          </a:p>
        </p:txBody>
      </p:sp>
      <p:pic>
        <p:nvPicPr>
          <p:cNvPr id="15" name="cloud.png" descr="cloud.p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2528398" y="3096306"/>
            <a:ext cx="1525680" cy="1029431"/>
          </a:xfrm>
          <a:prstGeom prst="rect">
            <a:avLst/>
          </a:prstGeom>
          <a:ln w="12700">
            <a:miter/>
          </a:ln>
        </p:spPr>
      </p:pic>
      <p:sp>
        <p:nvSpPr>
          <p:cNvPr id="16" name="Клиент на мобильных…" hidden="0"/>
          <p:cNvSpPr/>
          <p:nvPr isPhoto="0" userDrawn="0"/>
        </p:nvSpPr>
        <p:spPr bwMode="auto">
          <a:xfrm>
            <a:off x="2848860" y="3471330"/>
            <a:ext cx="965917" cy="476247"/>
          </a:xfrm>
          <a:prstGeom prst="rect">
            <a:avLst/>
          </a:prstGeom>
          <a:ln w="12700">
            <a:miter/>
          </a:ln>
        </p:spPr>
        <p:txBody>
          <a:bodyPr wrap="square" lIns="35716" tIns="35716" rIns="35716" bIns="35716" anchor="ctr">
            <a:noAutofit/>
          </a:bodyPr>
          <a:lstStyle>
            <a:lvl1pPr defTabSz="12699">
              <a:defRPr sz="1400">
                <a:solidFill>
                  <a:srgbClr val="FFFFFF"/>
                </a:solidFill>
                <a:latin typeface="SF Pro Display Semibold"/>
                <a:ea typeface="SF Pro Display Semibold"/>
                <a:cs typeface="SF Pro Display Semibold"/>
              </a:defRPr>
            </a:lvl1pPr>
          </a:lstStyle>
          <a:p>
            <a:pPr>
              <a:defRPr/>
            </a:pPr>
            <a:r>
              <a:rPr/>
              <a:t>Интернет и/или сеть заказчика</a:t>
            </a:r>
            <a:endParaRPr/>
          </a:p>
        </p:txBody>
      </p:sp>
      <p:pic>
        <p:nvPicPr>
          <p:cNvPr id="17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762403" y="200511"/>
            <a:ext cx="583552" cy="866439"/>
          </a:xfrm>
          <a:prstGeom prst="rect">
            <a:avLst/>
          </a:prstGeom>
          <a:ln w="12700">
            <a:miter/>
          </a:ln>
        </p:spPr>
      </p:pic>
      <p:pic>
        <p:nvPicPr>
          <p:cNvPr id="18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754953" y="1756280"/>
            <a:ext cx="583552" cy="866440"/>
          </a:xfrm>
          <a:prstGeom prst="rect">
            <a:avLst/>
          </a:prstGeom>
          <a:ln w="12700">
            <a:miter/>
          </a:ln>
        </p:spPr>
      </p:pic>
      <p:pic>
        <p:nvPicPr>
          <p:cNvPr id="19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7727619" y="1753722"/>
            <a:ext cx="583552" cy="866439"/>
          </a:xfrm>
          <a:prstGeom prst="rect">
            <a:avLst/>
          </a:prstGeom>
          <a:ln w="12700">
            <a:miter/>
          </a:ln>
        </p:spPr>
      </p:pic>
      <p:pic>
        <p:nvPicPr>
          <p:cNvPr id="20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710164" y="1756280"/>
            <a:ext cx="583552" cy="866440"/>
          </a:xfrm>
          <a:prstGeom prst="rect">
            <a:avLst/>
          </a:prstGeom>
          <a:ln w="12700">
            <a:miter/>
          </a:ln>
        </p:spPr>
      </p:pic>
      <p:pic>
        <p:nvPicPr>
          <p:cNvPr id="21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645471" y="1756280"/>
            <a:ext cx="583552" cy="866440"/>
          </a:xfrm>
          <a:prstGeom prst="rect">
            <a:avLst/>
          </a:prstGeom>
          <a:ln w="12700">
            <a:miter/>
          </a:ln>
        </p:spPr>
      </p:pic>
      <p:pic>
        <p:nvPicPr>
          <p:cNvPr id="22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1072619" y="258751"/>
            <a:ext cx="583552" cy="866440"/>
          </a:xfrm>
          <a:prstGeom prst="rect">
            <a:avLst/>
          </a:prstGeom>
          <a:ln w="12700">
            <a:miter/>
          </a:ln>
        </p:spPr>
      </p:pic>
      <p:sp>
        <p:nvSpPr>
          <p:cNvPr id="23" name="Line" hidden="0"/>
          <p:cNvSpPr/>
          <p:nvPr isPhoto="0" userDrawn="0"/>
        </p:nvSpPr>
        <p:spPr bwMode="auto">
          <a:xfrm>
            <a:off x="7315587" y="2189502"/>
            <a:ext cx="435701" cy="0"/>
          </a:xfrm>
          <a:prstGeom prst="line">
            <a:avLst/>
          </a:prstGeom>
          <a:ln w="25400">
            <a:solidFill>
              <a:srgbClr val="182C5D"/>
            </a:solidFill>
            <a:miter/>
          </a:ln>
        </p:spPr>
        <p:txBody>
          <a:bodyPr lIns="45716" rIns="45716"/>
          <a:lstStyle/>
          <a:p>
            <a:pPr>
              <a:defRPr/>
            </a:pPr>
            <a:endParaRPr/>
          </a:p>
        </p:txBody>
      </p:sp>
      <p:sp>
        <p:nvSpPr>
          <p:cNvPr id="24" name="Line" hidden="0"/>
          <p:cNvSpPr/>
          <p:nvPr isPhoto="0" userDrawn="0"/>
        </p:nvSpPr>
        <p:spPr bwMode="auto">
          <a:xfrm>
            <a:off x="8293188" y="2176801"/>
            <a:ext cx="435701" cy="0"/>
          </a:xfrm>
          <a:prstGeom prst="line">
            <a:avLst/>
          </a:prstGeom>
          <a:ln w="25400">
            <a:solidFill>
              <a:srgbClr val="182C5D"/>
            </a:solidFill>
            <a:miter/>
          </a:ln>
        </p:spPr>
        <p:txBody>
          <a:bodyPr lIns="45716" rIns="45716"/>
          <a:lstStyle/>
          <a:p>
            <a:pPr>
              <a:defRPr/>
            </a:pPr>
            <a:endParaRPr/>
          </a:p>
        </p:txBody>
      </p:sp>
      <p:sp>
        <p:nvSpPr>
          <p:cNvPr id="25" name="Line" hidden="0"/>
          <p:cNvSpPr/>
          <p:nvPr isPhoto="0" userDrawn="0"/>
        </p:nvSpPr>
        <p:spPr bwMode="auto">
          <a:xfrm>
            <a:off x="9284085" y="2176801"/>
            <a:ext cx="368487" cy="0"/>
          </a:xfrm>
          <a:prstGeom prst="line">
            <a:avLst/>
          </a:prstGeom>
          <a:ln w="25400">
            <a:solidFill>
              <a:srgbClr val="182C5D"/>
            </a:solidFill>
            <a:miter/>
          </a:ln>
        </p:spPr>
        <p:txBody>
          <a:bodyPr lIns="45716" rIns="45716"/>
          <a:lstStyle/>
          <a:p>
            <a:pPr>
              <a:defRPr/>
            </a:pPr>
            <a:endParaRPr/>
          </a:p>
        </p:txBody>
      </p:sp>
      <p:sp>
        <p:nvSpPr>
          <p:cNvPr id="26" name="Line" hidden="0"/>
          <p:cNvSpPr/>
          <p:nvPr isPhoto="0" userDrawn="0"/>
        </p:nvSpPr>
        <p:spPr bwMode="auto">
          <a:xfrm rot="0" flipH="1" flipV="1">
            <a:off x="7049737" y="1412730"/>
            <a:ext cx="0" cy="234532"/>
          </a:xfrm>
          <a:prstGeom prst="line">
            <a:avLst/>
          </a:prstGeom>
          <a:ln w="25400">
            <a:solidFill>
              <a:srgbClr val="182C5D"/>
            </a:solidFill>
            <a:miter/>
            <a:headEnd type="oval"/>
            <a:tailEnd type="oval"/>
          </a:ln>
        </p:spPr>
        <p:txBody>
          <a:bodyPr lIns="45716" rIns="45716"/>
          <a:lstStyle/>
          <a:p>
            <a:pPr>
              <a:defRPr/>
            </a:pPr>
            <a:endParaRPr/>
          </a:p>
        </p:txBody>
      </p:sp>
      <p:sp>
        <p:nvSpPr>
          <p:cNvPr id="27" name="Line" hidden="0"/>
          <p:cNvSpPr/>
          <p:nvPr isPhoto="0" userDrawn="0"/>
        </p:nvSpPr>
        <p:spPr bwMode="auto">
          <a:xfrm flipV="1">
            <a:off x="7533436" y="776793"/>
            <a:ext cx="3425879" cy="0"/>
          </a:xfrm>
          <a:prstGeom prst="line">
            <a:avLst/>
          </a:prstGeom>
          <a:ln w="25400">
            <a:solidFill>
              <a:srgbClr val="182C5D"/>
            </a:solidFill>
            <a:miter/>
            <a:headEnd type="oval"/>
            <a:tailEnd type="oval"/>
          </a:ln>
        </p:spPr>
        <p:txBody>
          <a:bodyPr lIns="45716" rIns="45716"/>
          <a:lstStyle/>
          <a:p>
            <a:pPr>
              <a:defRPr/>
            </a:pPr>
            <a:endParaRPr/>
          </a:p>
        </p:txBody>
      </p:sp>
      <p:sp>
        <p:nvSpPr>
          <p:cNvPr id="28" name="Line" hidden="0"/>
          <p:cNvSpPr/>
          <p:nvPr isPhoto="0" userDrawn="0"/>
        </p:nvSpPr>
        <p:spPr bwMode="auto">
          <a:xfrm flipV="1">
            <a:off x="5512500" y="2304724"/>
            <a:ext cx="850774" cy="730557"/>
          </a:xfrm>
          <a:prstGeom prst="line">
            <a:avLst/>
          </a:prstGeom>
          <a:ln w="25400">
            <a:solidFill>
              <a:srgbClr val="182C5D"/>
            </a:solidFill>
            <a:miter/>
            <a:headEnd type="oval"/>
            <a:tailEnd type="oval"/>
          </a:ln>
        </p:spPr>
        <p:txBody>
          <a:bodyPr lIns="45716" rIns="45716"/>
          <a:lstStyle/>
          <a:p>
            <a:pPr>
              <a:defRPr/>
            </a:pPr>
            <a:endParaRPr/>
          </a:p>
        </p:txBody>
      </p:sp>
      <p:sp>
        <p:nvSpPr>
          <p:cNvPr id="29" name="Line" hidden="0"/>
          <p:cNvSpPr/>
          <p:nvPr isPhoto="0" userDrawn="0"/>
        </p:nvSpPr>
        <p:spPr bwMode="auto">
          <a:xfrm>
            <a:off x="1938863" y="2401183"/>
            <a:ext cx="669630" cy="669629"/>
          </a:xfrm>
          <a:prstGeom prst="line">
            <a:avLst/>
          </a:prstGeom>
          <a:ln w="25400">
            <a:solidFill>
              <a:srgbClr val="182C5D"/>
            </a:solidFill>
            <a:miter/>
            <a:headEnd type="oval"/>
            <a:tailEnd type="oval"/>
          </a:ln>
        </p:spPr>
        <p:txBody>
          <a:bodyPr lIns="45716" rIns="45716"/>
          <a:lstStyle/>
          <a:p>
            <a:pPr>
              <a:defRPr/>
            </a:pPr>
            <a:endParaRPr/>
          </a:p>
        </p:txBody>
      </p:sp>
      <p:sp>
        <p:nvSpPr>
          <p:cNvPr id="30" name="Line" hidden="0"/>
          <p:cNvSpPr/>
          <p:nvPr isPhoto="0" userDrawn="0"/>
        </p:nvSpPr>
        <p:spPr bwMode="auto">
          <a:xfrm>
            <a:off x="1717944" y="3753063"/>
            <a:ext cx="687591" cy="0"/>
          </a:xfrm>
          <a:prstGeom prst="line">
            <a:avLst/>
          </a:prstGeom>
          <a:ln w="25400">
            <a:solidFill>
              <a:srgbClr val="182C5D"/>
            </a:solidFill>
            <a:miter/>
            <a:headEnd type="oval"/>
            <a:tailEnd type="oval"/>
          </a:ln>
        </p:spPr>
        <p:txBody>
          <a:bodyPr lIns="45716" rIns="45716"/>
          <a:lstStyle/>
          <a:p>
            <a:pPr>
              <a:defRPr/>
            </a:pPr>
            <a:endParaRPr/>
          </a:p>
        </p:txBody>
      </p:sp>
      <p:sp>
        <p:nvSpPr>
          <p:cNvPr id="31" name="Line" hidden="0"/>
          <p:cNvSpPr/>
          <p:nvPr isPhoto="0" userDrawn="0"/>
        </p:nvSpPr>
        <p:spPr bwMode="auto">
          <a:xfrm flipH="1">
            <a:off x="2004642" y="4361643"/>
            <a:ext cx="669630" cy="669629"/>
          </a:xfrm>
          <a:prstGeom prst="line">
            <a:avLst/>
          </a:prstGeom>
          <a:ln w="25400">
            <a:solidFill>
              <a:srgbClr val="182C5D"/>
            </a:solidFill>
            <a:miter/>
            <a:headEnd type="oval"/>
            <a:tailEnd type="oval"/>
          </a:ln>
        </p:spPr>
        <p:txBody>
          <a:bodyPr lIns="45716" rIns="45716"/>
          <a:lstStyle/>
          <a:p>
            <a:pPr>
              <a:defRPr/>
            </a:pPr>
            <a:endParaRPr/>
          </a:p>
        </p:txBody>
      </p:sp>
      <p:sp>
        <p:nvSpPr>
          <p:cNvPr id="32" name="Прямоугольник 31" hidden="0"/>
          <p:cNvSpPr/>
          <p:nvPr isPhoto="0" userDrawn="0"/>
        </p:nvSpPr>
        <p:spPr bwMode="auto">
          <a:xfrm>
            <a:off x="6215311" y="1683054"/>
            <a:ext cx="4352266" cy="1895751"/>
          </a:xfrm>
          <a:prstGeom prst="rect">
            <a:avLst/>
          </a:prstGeom>
          <a:noFill/>
          <a:ln w="12699" cap="flat" cmpd="sng" algn="ctr">
            <a:solidFill>
              <a:srgbClr val="333333"/>
            </a:solidFill>
            <a:prstDash val="dash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Прямоугольник 32" hidden="0"/>
          <p:cNvSpPr/>
          <p:nvPr isPhoto="0" userDrawn="0"/>
        </p:nvSpPr>
        <p:spPr bwMode="auto">
          <a:xfrm flipH="0" flipV="0">
            <a:off x="6215312" y="3718935"/>
            <a:ext cx="2489473" cy="2925794"/>
          </a:xfrm>
          <a:prstGeom prst="rect">
            <a:avLst/>
          </a:prstGeom>
          <a:noFill/>
          <a:ln w="12699" cap="flat" cmpd="sng" algn="ctr">
            <a:solidFill>
              <a:srgbClr val="333333"/>
            </a:solidFill>
            <a:prstDash val="dash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782754" y="3928420"/>
            <a:ext cx="583552" cy="866439"/>
          </a:xfrm>
          <a:prstGeom prst="rect">
            <a:avLst/>
          </a:prstGeom>
          <a:ln w="12700">
            <a:miter/>
          </a:ln>
        </p:spPr>
      </p:pic>
      <p:pic>
        <p:nvPicPr>
          <p:cNvPr id="35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762403" y="5695391"/>
            <a:ext cx="583552" cy="866439"/>
          </a:xfrm>
          <a:prstGeom prst="rect">
            <a:avLst/>
          </a:prstGeom>
          <a:ln w="12700">
            <a:miter/>
          </a:ln>
        </p:spPr>
      </p:pic>
      <p:sp>
        <p:nvSpPr>
          <p:cNvPr id="36" name="Веб клиент" hidden="0"/>
          <p:cNvSpPr/>
          <p:nvPr isPhoto="0" userDrawn="0"/>
        </p:nvSpPr>
        <p:spPr bwMode="auto">
          <a:xfrm>
            <a:off x="7425477" y="4715587"/>
            <a:ext cx="1193206" cy="574390"/>
          </a:xfrm>
          <a:prstGeom prst="rect">
            <a:avLst/>
          </a:prstGeom>
          <a:ln w="12700">
            <a:miter/>
          </a:ln>
        </p:spPr>
        <p:txBody>
          <a:bodyPr lIns="35715" tIns="35715" rIns="35715" bIns="35715" anchor="ctr">
            <a:noAutofit/>
          </a:bodyPr>
          <a:lstStyle>
            <a:lvl1pPr defTabSz="12699"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lvl1pPr>
          </a:lstStyle>
          <a:p>
            <a:pPr>
              <a:defRPr/>
            </a:pPr>
            <a:r>
              <a:rPr/>
              <a:t>модули совместной работы</a:t>
            </a:r>
            <a:endParaRPr/>
          </a:p>
        </p:txBody>
      </p:sp>
      <p:sp>
        <p:nvSpPr>
          <p:cNvPr id="37" name="Веб клиент" hidden="0"/>
          <p:cNvSpPr/>
          <p:nvPr isPhoto="0" userDrawn="0"/>
        </p:nvSpPr>
        <p:spPr bwMode="auto">
          <a:xfrm>
            <a:off x="7426476" y="5894010"/>
            <a:ext cx="1284657" cy="406749"/>
          </a:xfrm>
          <a:prstGeom prst="rect">
            <a:avLst/>
          </a:prstGeom>
          <a:ln w="12700">
            <a:miter/>
          </a:ln>
        </p:spPr>
        <p:txBody>
          <a:bodyPr lIns="35716" tIns="35716" rIns="35716" bIns="35716" anchor="ctr">
            <a:spAutoFit/>
          </a:bodyPr>
          <a:lstStyle>
            <a:lvl1pPr defTabSz="12699"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lvl1pPr>
          </a:lstStyle>
          <a:p>
            <a:pPr>
              <a:defRPr/>
            </a:pPr>
            <a:r>
              <a:rPr lang="ru-RU"/>
              <a:t>Сервер документов</a:t>
            </a:r>
            <a:endParaRPr/>
          </a:p>
        </p:txBody>
      </p:sp>
      <p:sp>
        <p:nvSpPr>
          <p:cNvPr id="38" name="Line" hidden="0"/>
          <p:cNvSpPr/>
          <p:nvPr isPhoto="0" userDrawn="0"/>
        </p:nvSpPr>
        <p:spPr bwMode="auto">
          <a:xfrm flipH="0" flipV="0">
            <a:off x="5557061" y="4032248"/>
            <a:ext cx="1135062" cy="0"/>
          </a:xfrm>
          <a:prstGeom prst="line">
            <a:avLst/>
          </a:prstGeom>
          <a:ln w="25400">
            <a:solidFill>
              <a:srgbClr val="182C5D"/>
            </a:solidFill>
            <a:miter/>
            <a:headEnd type="oval"/>
            <a:tailEnd type="oval"/>
          </a:ln>
        </p:spPr>
        <p:txBody>
          <a:bodyPr lIns="45716" rIns="45716"/>
          <a:lstStyle/>
          <a:p>
            <a:pPr>
              <a:defRPr/>
            </a:pPr>
            <a:endParaRPr/>
          </a:p>
        </p:txBody>
      </p:sp>
      <p:sp>
        <p:nvSpPr>
          <p:cNvPr id="39" name="Line" hidden="0"/>
          <p:cNvSpPr/>
          <p:nvPr isPhoto="0" userDrawn="0"/>
        </p:nvSpPr>
        <p:spPr bwMode="auto">
          <a:xfrm flipH="1" flipV="1">
            <a:off x="6895431" y="3249045"/>
            <a:ext cx="0" cy="579447"/>
          </a:xfrm>
          <a:prstGeom prst="line">
            <a:avLst/>
          </a:prstGeom>
          <a:ln w="25400">
            <a:solidFill>
              <a:srgbClr val="182C5D"/>
            </a:solidFill>
            <a:miter/>
            <a:headEnd type="oval"/>
            <a:tailEnd type="oval"/>
          </a:ln>
        </p:spPr>
        <p:txBody>
          <a:bodyPr lIns="45715" rIns="45715"/>
          <a:lstStyle/>
          <a:p>
            <a:pPr>
              <a:defRPr/>
            </a:pPr>
            <a:endParaRPr/>
          </a:p>
        </p:txBody>
      </p:sp>
      <p:sp>
        <p:nvSpPr>
          <p:cNvPr id="40" name="Line" hidden="0"/>
          <p:cNvSpPr/>
          <p:nvPr isPhoto="0" userDrawn="0"/>
        </p:nvSpPr>
        <p:spPr bwMode="auto">
          <a:xfrm flipH="1" flipV="1">
            <a:off x="7293786" y="4864221"/>
            <a:ext cx="0" cy="721307"/>
          </a:xfrm>
          <a:prstGeom prst="line">
            <a:avLst/>
          </a:prstGeom>
          <a:ln w="25400">
            <a:solidFill>
              <a:srgbClr val="182C5D"/>
            </a:solidFill>
            <a:miter/>
            <a:headEnd type="oval"/>
            <a:tailEnd type="oval"/>
          </a:ln>
        </p:spPr>
        <p:txBody>
          <a:bodyPr lIns="45715" rIns="45715"/>
          <a:lstStyle/>
          <a:p>
            <a:pPr>
              <a:defRPr/>
            </a:pPr>
            <a:endParaRPr/>
          </a:p>
        </p:txBody>
      </p:sp>
      <p:pic>
        <p:nvPicPr>
          <p:cNvPr id="41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1072619" y="3205548"/>
            <a:ext cx="583552" cy="866439"/>
          </a:xfrm>
          <a:prstGeom prst="rect">
            <a:avLst/>
          </a:prstGeom>
          <a:ln w="12700">
            <a:miter/>
          </a:ln>
        </p:spPr>
      </p:pic>
      <p:sp>
        <p:nvSpPr>
          <p:cNvPr id="42" name="Веб клиент" hidden="0"/>
          <p:cNvSpPr/>
          <p:nvPr isPhoto="0" userDrawn="0"/>
        </p:nvSpPr>
        <p:spPr bwMode="auto">
          <a:xfrm>
            <a:off x="11072616" y="2399103"/>
            <a:ext cx="1284407" cy="742029"/>
          </a:xfrm>
          <a:prstGeom prst="rect">
            <a:avLst/>
          </a:prstGeom>
          <a:ln w="12700">
            <a:miter/>
          </a:ln>
        </p:spPr>
        <p:txBody>
          <a:bodyPr lIns="35716" tIns="35716" rIns="35716" bIns="35716" anchor="ctr">
            <a:spAutoFit/>
          </a:bodyPr>
          <a:lstStyle>
            <a:lvl1pPr defTabSz="12699"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lvl1pPr>
          </a:lstStyle>
          <a:p>
            <a:pPr>
              <a:defRPr/>
            </a:pPr>
            <a:r>
              <a:rPr/>
              <a:t>Каталог</a:t>
            </a:r>
            <a:r>
              <a:rPr/>
              <a:t> </a:t>
            </a:r>
            <a:r>
              <a:rPr/>
              <a:t>пользователей</a:t>
            </a:r>
            <a:r>
              <a:rPr/>
              <a:t> </a:t>
            </a:r>
            <a:r>
              <a:rPr/>
              <a:t>Заказчика</a:t>
            </a:r>
            <a:r>
              <a:rPr/>
              <a:t> </a:t>
            </a:r>
            <a:r>
              <a:rPr/>
              <a:t>или</a:t>
            </a:r>
            <a:r>
              <a:rPr/>
              <a:t> </a:t>
            </a:r>
            <a:r>
              <a:rPr lang="en-US"/>
              <a:t>SSO </a:t>
            </a:r>
            <a:r>
              <a:rPr lang="ru-RU"/>
              <a:t>провайдер</a:t>
            </a:r>
            <a:endParaRPr/>
          </a:p>
        </p:txBody>
      </p:sp>
      <p:sp>
        <p:nvSpPr>
          <p:cNvPr id="43" name="Line" hidden="0"/>
          <p:cNvSpPr/>
          <p:nvPr isPhoto="0" userDrawn="0"/>
        </p:nvSpPr>
        <p:spPr bwMode="auto">
          <a:xfrm flipV="1">
            <a:off x="7495650" y="3991479"/>
            <a:ext cx="3417427" cy="0"/>
          </a:xfrm>
          <a:prstGeom prst="line">
            <a:avLst/>
          </a:prstGeom>
          <a:ln w="25400">
            <a:solidFill>
              <a:srgbClr val="182C5D"/>
            </a:solidFill>
            <a:prstDash val="dash"/>
            <a:miter/>
            <a:headEnd type="oval"/>
            <a:tailEnd type="oval"/>
          </a:ln>
        </p:spPr>
        <p:txBody>
          <a:bodyPr lIns="45715" rIns="45715"/>
          <a:lstStyle/>
          <a:p>
            <a:pPr>
              <a:defRPr/>
            </a:pPr>
            <a:endParaRPr/>
          </a:p>
        </p:txBody>
      </p:sp>
      <p:sp>
        <p:nvSpPr>
          <p:cNvPr id="44" name="Прямоугольник 45" hidden="0"/>
          <p:cNvSpPr/>
          <p:nvPr isPhoto="0" userDrawn="0"/>
        </p:nvSpPr>
        <p:spPr bwMode="auto">
          <a:xfrm>
            <a:off x="7821897" y="182433"/>
            <a:ext cx="2360081" cy="50547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b="1"/>
              <a:t>Модуль Команда</a:t>
            </a:r>
            <a:endParaRPr/>
          </a:p>
        </p:txBody>
      </p:sp>
      <p:sp>
        <p:nvSpPr>
          <p:cNvPr id="45" name="Прямоугольник 46" hidden="0"/>
          <p:cNvSpPr/>
          <p:nvPr isPhoto="0" userDrawn="0"/>
        </p:nvSpPr>
        <p:spPr bwMode="auto">
          <a:xfrm>
            <a:off x="7686956" y="5270499"/>
            <a:ext cx="1003305" cy="38037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b="1"/>
              <a:t>Офис</a:t>
            </a:r>
            <a:endParaRPr/>
          </a:p>
        </p:txBody>
      </p:sp>
      <p:pic>
        <p:nvPicPr>
          <p:cNvPr id="46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1072619" y="5604663"/>
            <a:ext cx="583551" cy="866439"/>
          </a:xfrm>
          <a:prstGeom prst="rect">
            <a:avLst/>
          </a:prstGeom>
          <a:ln w="12700">
            <a:miter/>
          </a:ln>
        </p:spPr>
      </p:pic>
      <p:sp>
        <p:nvSpPr>
          <p:cNvPr id="47" name="Line" hidden="0"/>
          <p:cNvSpPr/>
          <p:nvPr isPhoto="0" userDrawn="0"/>
        </p:nvSpPr>
        <p:spPr bwMode="auto">
          <a:xfrm>
            <a:off x="7429980" y="6390922"/>
            <a:ext cx="3481912" cy="0"/>
          </a:xfrm>
          <a:prstGeom prst="line">
            <a:avLst/>
          </a:prstGeom>
          <a:ln w="25400">
            <a:solidFill>
              <a:srgbClr val="182C5D"/>
            </a:solidFill>
            <a:prstDash val="dash"/>
            <a:miter/>
            <a:headEnd type="oval"/>
            <a:tailEnd type="oval"/>
          </a:ln>
        </p:spPr>
        <p:txBody>
          <a:bodyPr lIns="45715" rIns="45715"/>
          <a:lstStyle/>
          <a:p>
            <a:pPr>
              <a:defRPr/>
            </a:pPr>
            <a:endParaRPr/>
          </a:p>
        </p:txBody>
      </p:sp>
      <p:sp>
        <p:nvSpPr>
          <p:cNvPr id="48" name="Веб клиент" hidden="0"/>
          <p:cNvSpPr/>
          <p:nvPr isPhoto="0" userDrawn="0"/>
        </p:nvSpPr>
        <p:spPr bwMode="auto">
          <a:xfrm>
            <a:off x="11013672" y="6479248"/>
            <a:ext cx="1284873" cy="239107"/>
          </a:xfrm>
          <a:prstGeom prst="rect">
            <a:avLst/>
          </a:prstGeom>
          <a:ln w="12700">
            <a:miter/>
          </a:ln>
        </p:spPr>
        <p:txBody>
          <a:bodyPr lIns="35715" tIns="35715" rIns="35715" bIns="35715" anchor="ctr">
            <a:spAutoFit/>
          </a:bodyPr>
          <a:lstStyle>
            <a:lvl1pPr defTabSz="12699"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lvl1pPr>
          </a:lstStyle>
          <a:p>
            <a:pPr>
              <a:defRPr/>
            </a:pPr>
            <a:r>
              <a:rPr/>
              <a:t>СЭД Заказчика</a:t>
            </a:r>
            <a:endParaRPr/>
          </a:p>
        </p:txBody>
      </p:sp>
      <p:pic>
        <p:nvPicPr>
          <p:cNvPr id="49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4837672" y="3205548"/>
            <a:ext cx="583551" cy="866439"/>
          </a:xfrm>
          <a:prstGeom prst="rect">
            <a:avLst/>
          </a:prstGeom>
          <a:ln w="12700">
            <a:miter/>
          </a:ln>
        </p:spPr>
      </p:pic>
      <p:sp>
        <p:nvSpPr>
          <p:cNvPr id="50" name="Веб клиент" hidden="0"/>
          <p:cNvSpPr/>
          <p:nvPr isPhoto="0" userDrawn="0"/>
        </p:nvSpPr>
        <p:spPr bwMode="auto">
          <a:xfrm>
            <a:off x="4697478" y="4164975"/>
            <a:ext cx="1029748" cy="406749"/>
          </a:xfrm>
          <a:prstGeom prst="rect">
            <a:avLst/>
          </a:prstGeom>
          <a:ln w="12700">
            <a:miter/>
          </a:ln>
        </p:spPr>
        <p:txBody>
          <a:bodyPr lIns="35715" tIns="35715" rIns="35715" bIns="35715" anchor="ctr">
            <a:noAutofit/>
          </a:bodyPr>
          <a:lstStyle/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Сетевой шлюз</a:t>
            </a:r>
            <a:endParaRPr/>
          </a:p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(</a:t>
            </a:r>
            <a:r>
              <a:rPr lang="en-US"/>
              <a:t>Firewall</a:t>
            </a:r>
            <a:r>
              <a:rPr/>
              <a:t>)</a:t>
            </a:r>
            <a:endParaRPr/>
          </a:p>
        </p:txBody>
      </p:sp>
      <p:sp>
        <p:nvSpPr>
          <p:cNvPr id="51" name="Line" hidden="0"/>
          <p:cNvSpPr/>
          <p:nvPr isPhoto="0" userDrawn="0"/>
        </p:nvSpPr>
        <p:spPr bwMode="auto">
          <a:xfrm flipV="1">
            <a:off x="4217837" y="3751966"/>
            <a:ext cx="370148" cy="1089"/>
          </a:xfrm>
          <a:prstGeom prst="line">
            <a:avLst/>
          </a:prstGeom>
          <a:ln w="25400">
            <a:solidFill>
              <a:srgbClr val="182C5D"/>
            </a:solidFill>
            <a:miter/>
            <a:headEnd type="oval"/>
            <a:tailEnd type="oval"/>
          </a:ln>
        </p:spPr>
        <p:txBody>
          <a:bodyPr lIns="45715" rIns="45715"/>
          <a:lstStyle/>
          <a:p>
            <a:pPr>
              <a:defRPr/>
            </a:pPr>
            <a:endParaRPr/>
          </a:p>
        </p:txBody>
      </p:sp>
      <p:pic>
        <p:nvPicPr>
          <p:cNvPr id="52" name="Рисунок 53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372866" y="1514648"/>
            <a:ext cx="1053603" cy="1022431"/>
          </a:xfrm>
          <a:prstGeom prst="rect">
            <a:avLst/>
          </a:prstGeom>
        </p:spPr>
      </p:pic>
      <p:pic>
        <p:nvPicPr>
          <p:cNvPr id="53" name="Рисунок 54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445505" y="3319876"/>
            <a:ext cx="875559" cy="875559"/>
          </a:xfrm>
          <a:prstGeom prst="rect">
            <a:avLst/>
          </a:prstGeom>
        </p:spPr>
      </p:pic>
      <p:pic>
        <p:nvPicPr>
          <p:cNvPr id="54" name="Рисунок 55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409648" y="4826049"/>
            <a:ext cx="1034636" cy="869338"/>
          </a:xfrm>
          <a:prstGeom prst="rect">
            <a:avLst/>
          </a:prstGeom>
        </p:spPr>
      </p:pic>
      <p:pic>
        <p:nvPicPr>
          <p:cNvPr id="55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1072619" y="4195436"/>
            <a:ext cx="583551" cy="866439"/>
          </a:xfrm>
          <a:prstGeom prst="rect">
            <a:avLst/>
          </a:prstGeom>
          <a:ln w="12700">
            <a:miter/>
          </a:ln>
        </p:spPr>
      </p:pic>
      <p:sp>
        <p:nvSpPr>
          <p:cNvPr id="56" name="Веб клиент" hidden="0"/>
          <p:cNvSpPr/>
          <p:nvPr isPhoto="0" userDrawn="0"/>
        </p:nvSpPr>
        <p:spPr bwMode="auto">
          <a:xfrm>
            <a:off x="11013672" y="5113566"/>
            <a:ext cx="869692" cy="406749"/>
          </a:xfrm>
          <a:prstGeom prst="rect">
            <a:avLst/>
          </a:prstGeom>
          <a:ln w="12700">
            <a:miter/>
          </a:ln>
        </p:spPr>
        <p:txBody>
          <a:bodyPr lIns="35715" tIns="35715" rIns="35715" bIns="35715" anchor="ctr">
            <a:noAutofit/>
          </a:bodyPr>
          <a:lstStyle>
            <a:lvl1pPr defTabSz="12699"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lvl1pPr>
          </a:lstStyle>
          <a:p>
            <a:pPr>
              <a:defRPr/>
            </a:pPr>
            <a:r>
              <a:rPr lang="en-US"/>
              <a:t>NFS/S3 </a:t>
            </a:r>
            <a:r>
              <a:rPr lang="ru-RU"/>
              <a:t>Хранилище</a:t>
            </a:r>
            <a:endParaRPr/>
          </a:p>
        </p:txBody>
      </p:sp>
      <p:sp>
        <p:nvSpPr>
          <p:cNvPr id="57" name="Line" hidden="0"/>
          <p:cNvSpPr/>
          <p:nvPr isPhoto="0" userDrawn="0"/>
        </p:nvSpPr>
        <p:spPr bwMode="auto">
          <a:xfrm>
            <a:off x="7495650" y="4571724"/>
            <a:ext cx="1826847" cy="0"/>
          </a:xfrm>
          <a:prstGeom prst="line">
            <a:avLst/>
          </a:prstGeom>
          <a:ln w="25400">
            <a:solidFill>
              <a:srgbClr val="182C5D"/>
            </a:solidFill>
            <a:prstDash val="dash"/>
            <a:miter/>
            <a:headEnd type="oval"/>
            <a:tailEnd type="oval"/>
          </a:ln>
        </p:spPr>
        <p:txBody>
          <a:bodyPr lIns="45713" rIns="45713"/>
          <a:lstStyle/>
          <a:p>
            <a:pPr>
              <a:defRPr/>
            </a:pPr>
            <a:endParaRPr/>
          </a:p>
        </p:txBody>
      </p:sp>
      <p:sp>
        <p:nvSpPr>
          <p:cNvPr id="58" name="Прямоугольник 31" hidden="0"/>
          <p:cNvSpPr/>
          <p:nvPr isPhoto="0" userDrawn="0"/>
        </p:nvSpPr>
        <p:spPr bwMode="auto">
          <a:xfrm>
            <a:off x="6209190" y="72855"/>
            <a:ext cx="1568961" cy="1480734"/>
          </a:xfrm>
          <a:prstGeom prst="rect">
            <a:avLst/>
          </a:prstGeom>
          <a:noFill/>
          <a:ln w="12699" cap="flat" cmpd="sng" algn="ctr">
            <a:solidFill>
              <a:srgbClr val="333333"/>
            </a:solidFill>
            <a:prstDash val="dash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9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426461" y="4450503"/>
            <a:ext cx="583551" cy="866439"/>
          </a:xfrm>
          <a:prstGeom prst="rect">
            <a:avLst/>
          </a:prstGeom>
          <a:ln w="12700">
            <a:miter/>
          </a:ln>
        </p:spPr>
      </p:pic>
      <p:sp>
        <p:nvSpPr>
          <p:cNvPr id="60" name="Веб клиент" hidden="0"/>
          <p:cNvSpPr/>
          <p:nvPr isPhoto="0" userDrawn="0"/>
        </p:nvSpPr>
        <p:spPr bwMode="auto">
          <a:xfrm>
            <a:off x="9119052" y="5260718"/>
            <a:ext cx="1472066" cy="574389"/>
          </a:xfrm>
          <a:prstGeom prst="rect">
            <a:avLst/>
          </a:prstGeom>
          <a:ln w="12700">
            <a:miter/>
          </a:ln>
        </p:spPr>
        <p:txBody>
          <a:bodyPr lIns="35714" tIns="35714" rIns="35714" bIns="35714" anchor="ctr">
            <a:noAutofit/>
          </a:bodyPr>
          <a:lstStyle>
            <a:lvl1pPr defTabSz="12699"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lvl1pPr>
          </a:lstStyle>
          <a:p>
            <a:pPr>
              <a:defRPr/>
            </a:pPr>
            <a:r>
              <a:rPr/>
              <a:t>Почтовый сервер</a:t>
            </a:r>
            <a:br>
              <a:rPr/>
            </a:br>
            <a:r>
              <a:rPr/>
              <a:t>Р7-Офис или другой</a:t>
            </a:r>
            <a:endParaRPr/>
          </a:p>
        </p:txBody>
      </p:sp>
      <p:sp>
        <p:nvSpPr>
          <p:cNvPr id="61" name="Line" hidden="0"/>
          <p:cNvSpPr/>
          <p:nvPr isPhoto="0" userDrawn="0"/>
        </p:nvSpPr>
        <p:spPr bwMode="auto">
          <a:xfrm flipV="1">
            <a:off x="7495650" y="4308834"/>
            <a:ext cx="3417427" cy="0"/>
          </a:xfrm>
          <a:prstGeom prst="line">
            <a:avLst/>
          </a:prstGeom>
          <a:ln w="25400">
            <a:solidFill>
              <a:srgbClr val="182C5D"/>
            </a:solidFill>
            <a:prstDash val="dash"/>
            <a:miter/>
            <a:headEnd type="oval"/>
            <a:tailEnd type="oval"/>
          </a:ln>
        </p:spPr>
        <p:txBody>
          <a:bodyPr lIns="45714" rIns="45714"/>
          <a:lstStyle/>
          <a:p>
            <a:pPr>
              <a:defRPr/>
            </a:pPr>
            <a:endParaRPr/>
          </a:p>
        </p:txBody>
      </p:sp>
      <p:pic>
        <p:nvPicPr>
          <p:cNvPr id="62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rot="0" flipH="0" flipV="0">
            <a:off x="9739082" y="3249045"/>
            <a:ext cx="720000" cy="331199"/>
          </a:xfrm>
          <a:prstGeom prst="rect">
            <a:avLst/>
          </a:prstGeom>
        </p:spPr>
      </p:pic>
      <p:pic>
        <p:nvPicPr>
          <p:cNvPr id="63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rot="0" flipH="0" flipV="0">
            <a:off x="9246377" y="3143021"/>
            <a:ext cx="360000" cy="302400"/>
          </a:xfrm>
          <a:prstGeom prst="rect">
            <a:avLst/>
          </a:prstGeom>
        </p:spPr>
      </p:pic>
      <p:pic>
        <p:nvPicPr>
          <p:cNvPr id="64" name="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 rot="0" flipH="0" flipV="0">
            <a:off x="9718238" y="3045821"/>
            <a:ext cx="720000" cy="194400"/>
          </a:xfrm>
          <a:prstGeom prst="rect">
            <a:avLst/>
          </a:prstGeom>
        </p:spPr>
      </p:pic>
      <p:pic>
        <p:nvPicPr>
          <p:cNvPr id="65" name="" hidden="0"/>
          <p:cNvPicPr>
            <a:picLocks noChangeAspect="1"/>
          </p:cNvPicPr>
          <p:nvPr isPhoto="0" userDrawn="0"/>
        </p:nvPicPr>
        <p:blipFill>
          <a:blip r:embed="rId10"/>
          <a:stretch/>
        </p:blipFill>
        <p:spPr bwMode="auto">
          <a:xfrm rot="0" flipH="0" flipV="0">
            <a:off x="6292788" y="4434256"/>
            <a:ext cx="360000" cy="388800"/>
          </a:xfrm>
          <a:prstGeom prst="rect">
            <a:avLst/>
          </a:prstGeom>
        </p:spPr>
      </p:pic>
      <p:pic>
        <p:nvPicPr>
          <p:cNvPr id="66" name="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 rot="0" flipH="0" flipV="0">
            <a:off x="6226366" y="4910168"/>
            <a:ext cx="540000" cy="406797"/>
          </a:xfrm>
          <a:prstGeom prst="rect">
            <a:avLst/>
          </a:prstGeom>
        </p:spPr>
      </p:pic>
      <p:pic>
        <p:nvPicPr>
          <p:cNvPr id="67" name="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 rot="0" flipH="0" flipV="0">
            <a:off x="6316366" y="6210922"/>
            <a:ext cx="360000" cy="360000"/>
          </a:xfrm>
          <a:prstGeom prst="rect">
            <a:avLst/>
          </a:prstGeom>
        </p:spPr>
      </p:pic>
      <p:pic>
        <p:nvPicPr>
          <p:cNvPr id="68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rot="0" flipH="0" flipV="0">
            <a:off x="6262366" y="5704966"/>
            <a:ext cx="468000" cy="392400"/>
          </a:xfrm>
          <a:prstGeom prst="rect">
            <a:avLst/>
          </a:prstGeom>
        </p:spPr>
      </p:pic>
      <p:pic>
        <p:nvPicPr>
          <p:cNvPr id="69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rot="0" flipH="0" flipV="0">
            <a:off x="6316366" y="5364189"/>
            <a:ext cx="720000" cy="3311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 hidden="0"/>
          <p:cNvCxnSpPr>
            <a:cxnSpLocks/>
          </p:cNvCxnSpPr>
          <p:nvPr isPhoto="0" userDrawn="0"/>
        </p:nvCxnSpPr>
        <p:spPr bwMode="auto">
          <a:xfrm>
            <a:off x="5108999" y="214312"/>
            <a:ext cx="0" cy="6667499"/>
          </a:xfrm>
          <a:prstGeom prst="line">
            <a:avLst/>
          </a:prstGeom>
          <a:ln w="38099" cap="flat" cmpd="sng" algn="ctr">
            <a:solidFill>
              <a:srgbClr val="333333"/>
            </a:solidFill>
            <a:prstDash val="lgDash"/>
            <a:miter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 hidden="0"/>
          <p:cNvCxnSpPr>
            <a:cxnSpLocks/>
          </p:cNvCxnSpPr>
          <p:nvPr isPhoto="0" userDrawn="0"/>
        </p:nvCxnSpPr>
        <p:spPr bwMode="auto">
          <a:xfrm>
            <a:off x="9942937" y="214312"/>
            <a:ext cx="0" cy="6667499"/>
          </a:xfrm>
          <a:prstGeom prst="line">
            <a:avLst/>
          </a:prstGeom>
          <a:ln w="38099" cap="flat" cmpd="sng" algn="ctr">
            <a:solidFill>
              <a:srgbClr val="333333"/>
            </a:solidFill>
            <a:prstDash val="lgDash"/>
            <a:miter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иложения для Windows,…" hidden="0"/>
          <p:cNvSpPr/>
          <p:nvPr isPhoto="0" userDrawn="0"/>
        </p:nvSpPr>
        <p:spPr bwMode="auto">
          <a:xfrm>
            <a:off x="267250" y="2686442"/>
            <a:ext cx="1430149" cy="406751"/>
          </a:xfrm>
          <a:prstGeom prst="rect">
            <a:avLst/>
          </a:prstGeom>
          <a:ln w="12700">
            <a:miter/>
          </a:ln>
        </p:spPr>
        <p:txBody>
          <a:bodyPr wrap="none" lIns="35717" tIns="35717" rIns="35717" bIns="35717" anchor="ctr">
            <a:spAutoFit/>
          </a:bodyPr>
          <a:lstStyle/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Приложения для</a:t>
            </a:r>
            <a:endParaRPr sz="1600"/>
          </a:p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Windows, Linux,  Mac</a:t>
            </a:r>
            <a:endParaRPr/>
          </a:p>
        </p:txBody>
      </p:sp>
      <p:sp>
        <p:nvSpPr>
          <p:cNvPr id="7" name="Веб клиент" hidden="0"/>
          <p:cNvSpPr/>
          <p:nvPr isPhoto="0" userDrawn="0"/>
        </p:nvSpPr>
        <p:spPr bwMode="auto">
          <a:xfrm>
            <a:off x="557256" y="5773988"/>
            <a:ext cx="800692" cy="239112"/>
          </a:xfrm>
          <a:prstGeom prst="rect">
            <a:avLst/>
          </a:prstGeom>
          <a:ln w="12700">
            <a:miter/>
          </a:ln>
        </p:spPr>
        <p:txBody>
          <a:bodyPr wrap="none" lIns="35717" tIns="35717" rIns="35717" bIns="35717" anchor="ctr">
            <a:spAutoFit/>
          </a:bodyPr>
          <a:lstStyle>
            <a:lvl1pPr defTabSz="12699"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lvl1pPr>
          </a:lstStyle>
          <a:p>
            <a:pPr>
              <a:defRPr/>
            </a:pPr>
            <a:r>
              <a:rPr/>
              <a:t>Веб клиент</a:t>
            </a:r>
            <a:endParaRPr/>
          </a:p>
        </p:txBody>
      </p:sp>
      <p:sp>
        <p:nvSpPr>
          <p:cNvPr id="8" name="Клиент на мобильных…" hidden="0"/>
          <p:cNvSpPr/>
          <p:nvPr isPhoto="0" userDrawn="0"/>
        </p:nvSpPr>
        <p:spPr bwMode="auto">
          <a:xfrm>
            <a:off x="209172" y="4308856"/>
            <a:ext cx="1497207" cy="406751"/>
          </a:xfrm>
          <a:prstGeom prst="rect">
            <a:avLst/>
          </a:prstGeom>
          <a:ln w="12700">
            <a:miter/>
          </a:ln>
        </p:spPr>
        <p:txBody>
          <a:bodyPr wrap="none" lIns="35717" tIns="35717" rIns="35717" bIns="35717" anchor="ctr">
            <a:spAutoFit/>
          </a:bodyPr>
          <a:lstStyle/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Клиент на мобильных</a:t>
            </a:r>
            <a:endParaRPr sz="1600"/>
          </a:p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устройствах</a:t>
            </a:r>
            <a:endParaRPr/>
          </a:p>
        </p:txBody>
      </p:sp>
      <p:sp>
        <p:nvSpPr>
          <p:cNvPr id="9" name="Веб клиент" hidden="0"/>
          <p:cNvSpPr/>
          <p:nvPr isPhoto="0" userDrawn="0"/>
        </p:nvSpPr>
        <p:spPr bwMode="auto">
          <a:xfrm>
            <a:off x="6762404" y="2734369"/>
            <a:ext cx="960264" cy="406752"/>
          </a:xfrm>
          <a:prstGeom prst="rect">
            <a:avLst/>
          </a:prstGeom>
          <a:ln w="12700">
            <a:miter/>
          </a:ln>
        </p:spPr>
        <p:txBody>
          <a:bodyPr lIns="35717" tIns="35717" rIns="35717" bIns="35717" anchor="ctr">
            <a:noAutofit/>
          </a:bodyPr>
          <a:lstStyle/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Модуль</a:t>
            </a:r>
            <a:br>
              <a:rPr/>
            </a:br>
            <a:r>
              <a:rPr/>
              <a:t>Команда</a:t>
            </a:r>
            <a:endParaRPr/>
          </a:p>
        </p:txBody>
      </p:sp>
      <p:pic>
        <p:nvPicPr>
          <p:cNvPr id="10" name="cloud.png" descr="cloud.p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2528400" y="3096306"/>
            <a:ext cx="1525680" cy="1029432"/>
          </a:xfrm>
          <a:prstGeom prst="rect">
            <a:avLst/>
          </a:prstGeom>
          <a:ln w="12700">
            <a:miter/>
          </a:ln>
        </p:spPr>
      </p:pic>
      <p:sp>
        <p:nvSpPr>
          <p:cNvPr id="11" name="Клиент на мобильных…" hidden="0"/>
          <p:cNvSpPr/>
          <p:nvPr isPhoto="0" userDrawn="0"/>
        </p:nvSpPr>
        <p:spPr bwMode="auto">
          <a:xfrm>
            <a:off x="2848861" y="3471332"/>
            <a:ext cx="965918" cy="476248"/>
          </a:xfrm>
          <a:prstGeom prst="rect">
            <a:avLst/>
          </a:prstGeom>
          <a:ln w="12700">
            <a:miter/>
          </a:ln>
        </p:spPr>
        <p:txBody>
          <a:bodyPr wrap="square" lIns="35717" tIns="35717" rIns="35717" bIns="35717" anchor="ctr">
            <a:noAutofit/>
          </a:bodyPr>
          <a:lstStyle>
            <a:lvl1pPr defTabSz="12699">
              <a:defRPr sz="1400">
                <a:solidFill>
                  <a:srgbClr val="FFFFFF"/>
                </a:solidFill>
                <a:latin typeface="SF Pro Display Semibold"/>
                <a:ea typeface="SF Pro Display Semibold"/>
                <a:cs typeface="SF Pro Display Semibold"/>
              </a:defRPr>
            </a:lvl1pPr>
          </a:lstStyle>
          <a:p>
            <a:pPr>
              <a:defRPr/>
            </a:pPr>
            <a:r>
              <a:rPr/>
              <a:t>Интернет</a:t>
            </a:r>
            <a:endParaRPr/>
          </a:p>
        </p:txBody>
      </p:sp>
      <p:pic>
        <p:nvPicPr>
          <p:cNvPr id="12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754954" y="1840325"/>
            <a:ext cx="583553" cy="866441"/>
          </a:xfrm>
          <a:prstGeom prst="rect">
            <a:avLst/>
          </a:prstGeom>
          <a:ln w="12700">
            <a:miter/>
          </a:ln>
        </p:spPr>
      </p:pic>
      <p:sp>
        <p:nvSpPr>
          <p:cNvPr id="13" name="Line" hidden="0"/>
          <p:cNvSpPr/>
          <p:nvPr isPhoto="0" userDrawn="0"/>
        </p:nvSpPr>
        <p:spPr bwMode="auto">
          <a:xfrm flipV="1">
            <a:off x="5512500" y="2304725"/>
            <a:ext cx="850775" cy="730557"/>
          </a:xfrm>
          <a:prstGeom prst="line">
            <a:avLst/>
          </a:prstGeom>
          <a:ln w="25400">
            <a:solidFill>
              <a:srgbClr val="182C5D"/>
            </a:solidFill>
            <a:miter/>
          </a:ln>
        </p:spPr>
        <p:txBody>
          <a:bodyPr lIns="45717" rIns="45717"/>
          <a:lstStyle/>
          <a:p>
            <a:pPr>
              <a:defRPr/>
            </a:pPr>
            <a:endParaRPr/>
          </a:p>
        </p:txBody>
      </p:sp>
      <p:sp>
        <p:nvSpPr>
          <p:cNvPr id="14" name="Line" hidden="0"/>
          <p:cNvSpPr/>
          <p:nvPr isPhoto="0" userDrawn="0"/>
        </p:nvSpPr>
        <p:spPr bwMode="auto">
          <a:xfrm>
            <a:off x="1938864" y="2401185"/>
            <a:ext cx="669631" cy="669630"/>
          </a:xfrm>
          <a:prstGeom prst="line">
            <a:avLst/>
          </a:prstGeom>
          <a:ln w="25400">
            <a:solidFill>
              <a:srgbClr val="182C5D"/>
            </a:solidFill>
            <a:miter/>
          </a:ln>
        </p:spPr>
        <p:txBody>
          <a:bodyPr lIns="45717" rIns="45717"/>
          <a:lstStyle/>
          <a:p>
            <a:pPr>
              <a:defRPr/>
            </a:pPr>
            <a:endParaRPr/>
          </a:p>
        </p:txBody>
      </p:sp>
      <p:sp>
        <p:nvSpPr>
          <p:cNvPr id="15" name="Line" hidden="0"/>
          <p:cNvSpPr/>
          <p:nvPr isPhoto="0" userDrawn="0"/>
        </p:nvSpPr>
        <p:spPr bwMode="auto">
          <a:xfrm>
            <a:off x="1717945" y="3753063"/>
            <a:ext cx="687591" cy="0"/>
          </a:xfrm>
          <a:prstGeom prst="line">
            <a:avLst/>
          </a:prstGeom>
          <a:ln w="25400">
            <a:solidFill>
              <a:srgbClr val="182C5D"/>
            </a:solidFill>
            <a:miter/>
          </a:ln>
        </p:spPr>
        <p:txBody>
          <a:bodyPr lIns="45717" rIns="45717"/>
          <a:lstStyle/>
          <a:p>
            <a:pPr>
              <a:defRPr/>
            </a:pPr>
            <a:endParaRPr/>
          </a:p>
        </p:txBody>
      </p:sp>
      <p:sp>
        <p:nvSpPr>
          <p:cNvPr id="16" name="Line" hidden="0"/>
          <p:cNvSpPr/>
          <p:nvPr isPhoto="0" userDrawn="0"/>
        </p:nvSpPr>
        <p:spPr bwMode="auto">
          <a:xfrm flipH="1">
            <a:off x="2004642" y="4361643"/>
            <a:ext cx="669631" cy="669630"/>
          </a:xfrm>
          <a:prstGeom prst="line">
            <a:avLst/>
          </a:prstGeom>
          <a:ln w="25400">
            <a:solidFill>
              <a:srgbClr val="182C5D"/>
            </a:solidFill>
            <a:miter/>
          </a:ln>
        </p:spPr>
        <p:txBody>
          <a:bodyPr lIns="45717" rIns="45717"/>
          <a:lstStyle/>
          <a:p>
            <a:pPr>
              <a:defRPr/>
            </a:pPr>
            <a:endParaRPr/>
          </a:p>
        </p:txBody>
      </p:sp>
      <p:sp>
        <p:nvSpPr>
          <p:cNvPr id="17" name="Circle" hidden="0"/>
          <p:cNvSpPr/>
          <p:nvPr isPhoto="0" userDrawn="0"/>
        </p:nvSpPr>
        <p:spPr bwMode="auto">
          <a:xfrm>
            <a:off x="1840207" y="2307357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18" name="Circle" hidden="0"/>
          <p:cNvSpPr/>
          <p:nvPr isPhoto="0" userDrawn="0"/>
        </p:nvSpPr>
        <p:spPr bwMode="auto">
          <a:xfrm>
            <a:off x="2506957" y="2971782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19" name="Circle" hidden="0"/>
          <p:cNvSpPr/>
          <p:nvPr isPhoto="0" userDrawn="0"/>
        </p:nvSpPr>
        <p:spPr bwMode="auto">
          <a:xfrm>
            <a:off x="1624307" y="3689561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20" name="Circle" hidden="0"/>
          <p:cNvSpPr/>
          <p:nvPr isPhoto="0" userDrawn="0"/>
        </p:nvSpPr>
        <p:spPr bwMode="auto">
          <a:xfrm>
            <a:off x="2322807" y="3689561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21" name="Circle" hidden="0"/>
          <p:cNvSpPr/>
          <p:nvPr isPhoto="0" userDrawn="0"/>
        </p:nvSpPr>
        <p:spPr bwMode="auto">
          <a:xfrm>
            <a:off x="2611732" y="4302336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22" name="Circle" hidden="0"/>
          <p:cNvSpPr/>
          <p:nvPr isPhoto="0" userDrawn="0"/>
        </p:nvSpPr>
        <p:spPr bwMode="auto">
          <a:xfrm>
            <a:off x="1951331" y="4950036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23" name="Circle" hidden="0"/>
          <p:cNvSpPr/>
          <p:nvPr isPhoto="0" userDrawn="0"/>
        </p:nvSpPr>
        <p:spPr bwMode="auto">
          <a:xfrm>
            <a:off x="5449000" y="2971781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24" name="Circle" hidden="0"/>
          <p:cNvSpPr/>
          <p:nvPr isPhoto="0" userDrawn="0"/>
        </p:nvSpPr>
        <p:spPr bwMode="auto">
          <a:xfrm>
            <a:off x="6299775" y="2235895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pic>
        <p:nvPicPr>
          <p:cNvPr id="25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762404" y="4361641"/>
            <a:ext cx="583553" cy="866440"/>
          </a:xfrm>
          <a:prstGeom prst="rect">
            <a:avLst/>
          </a:prstGeom>
          <a:ln w="12700">
            <a:miter/>
          </a:ln>
        </p:spPr>
      </p:pic>
      <p:sp>
        <p:nvSpPr>
          <p:cNvPr id="26" name="Веб клиент" hidden="0"/>
          <p:cNvSpPr/>
          <p:nvPr isPhoto="0" userDrawn="0"/>
        </p:nvSpPr>
        <p:spPr bwMode="auto">
          <a:xfrm>
            <a:off x="6735785" y="5287614"/>
            <a:ext cx="1283759" cy="239112"/>
          </a:xfrm>
          <a:prstGeom prst="rect">
            <a:avLst/>
          </a:prstGeom>
          <a:ln w="12700">
            <a:miter/>
          </a:ln>
        </p:spPr>
        <p:txBody>
          <a:bodyPr lIns="35717" tIns="35717" rIns="35717" bIns="35717" anchor="ctr">
            <a:spAutoFit/>
          </a:bodyPr>
          <a:lstStyle>
            <a:lvl1pPr defTabSz="12699"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lvl1pPr>
          </a:lstStyle>
          <a:p>
            <a:pPr>
              <a:defRPr/>
            </a:pPr>
            <a:r>
              <a:rPr/>
              <a:t>Офис</a:t>
            </a:r>
            <a:endParaRPr/>
          </a:p>
        </p:txBody>
      </p:sp>
      <p:sp>
        <p:nvSpPr>
          <p:cNvPr id="27" name="Line" hidden="0"/>
          <p:cNvSpPr/>
          <p:nvPr isPhoto="0" userDrawn="0"/>
        </p:nvSpPr>
        <p:spPr bwMode="auto">
          <a:xfrm>
            <a:off x="5549488" y="4096674"/>
            <a:ext cx="897013" cy="564100"/>
          </a:xfrm>
          <a:prstGeom prst="line">
            <a:avLst/>
          </a:prstGeom>
          <a:ln w="25400">
            <a:solidFill>
              <a:srgbClr val="182C5D"/>
            </a:solidFill>
            <a:miter/>
          </a:ln>
        </p:spPr>
        <p:txBody>
          <a:bodyPr lIns="45717" rIns="45717"/>
          <a:lstStyle/>
          <a:p>
            <a:pPr>
              <a:defRPr/>
            </a:pPr>
            <a:endParaRPr/>
          </a:p>
        </p:txBody>
      </p:sp>
      <p:sp>
        <p:nvSpPr>
          <p:cNvPr id="28" name="Line" hidden="0"/>
          <p:cNvSpPr/>
          <p:nvPr isPhoto="0" userDrawn="0"/>
        </p:nvSpPr>
        <p:spPr bwMode="auto">
          <a:xfrm flipV="1">
            <a:off x="7054182" y="3249045"/>
            <a:ext cx="0" cy="1008034"/>
          </a:xfrm>
          <a:prstGeom prst="line">
            <a:avLst/>
          </a:prstGeom>
          <a:ln w="25400">
            <a:solidFill>
              <a:srgbClr val="182C5D"/>
            </a:solidFill>
            <a:miter/>
          </a:ln>
        </p:spPr>
        <p:txBody>
          <a:bodyPr lIns="45717" rIns="45717"/>
          <a:lstStyle/>
          <a:p>
            <a:pPr>
              <a:defRPr/>
            </a:pPr>
            <a:endParaRPr/>
          </a:p>
        </p:txBody>
      </p:sp>
      <p:sp>
        <p:nvSpPr>
          <p:cNvPr id="29" name="Circle" hidden="0"/>
          <p:cNvSpPr/>
          <p:nvPr isPhoto="0" userDrawn="0"/>
        </p:nvSpPr>
        <p:spPr bwMode="auto">
          <a:xfrm>
            <a:off x="6990681" y="3156859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30" name="Circle" hidden="0"/>
          <p:cNvSpPr/>
          <p:nvPr isPhoto="0" userDrawn="0"/>
        </p:nvSpPr>
        <p:spPr bwMode="auto">
          <a:xfrm>
            <a:off x="6990681" y="4152159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31" name="Circle" hidden="0"/>
          <p:cNvSpPr/>
          <p:nvPr isPhoto="0" userDrawn="0"/>
        </p:nvSpPr>
        <p:spPr bwMode="auto">
          <a:xfrm>
            <a:off x="5512500" y="4037976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32" name="Circle" hidden="0"/>
          <p:cNvSpPr/>
          <p:nvPr isPhoto="0" userDrawn="0"/>
        </p:nvSpPr>
        <p:spPr bwMode="auto">
          <a:xfrm>
            <a:off x="6383002" y="4603981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pic>
        <p:nvPicPr>
          <p:cNvPr id="33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1072619" y="4335631"/>
            <a:ext cx="583553" cy="866440"/>
          </a:xfrm>
          <a:prstGeom prst="rect">
            <a:avLst/>
          </a:prstGeom>
          <a:ln w="12700">
            <a:miter/>
          </a:ln>
        </p:spPr>
      </p:pic>
      <p:sp>
        <p:nvSpPr>
          <p:cNvPr id="34" name="Веб клиент" hidden="0"/>
          <p:cNvSpPr/>
          <p:nvPr isPhoto="0" userDrawn="0"/>
        </p:nvSpPr>
        <p:spPr bwMode="auto">
          <a:xfrm>
            <a:off x="8053812" y="5260721"/>
            <a:ext cx="1226343" cy="406751"/>
          </a:xfrm>
          <a:prstGeom prst="rect">
            <a:avLst/>
          </a:prstGeom>
          <a:ln w="12700">
            <a:miter/>
          </a:ln>
        </p:spPr>
        <p:txBody>
          <a:bodyPr lIns="35717" tIns="35717" rIns="35717" bIns="35717" anchor="ctr">
            <a:noAutofit/>
          </a:bodyPr>
          <a:lstStyle>
            <a:lvl1pPr defTabSz="12699"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lvl1pPr>
          </a:lstStyle>
          <a:p>
            <a:pPr>
              <a:defRPr/>
            </a:pPr>
            <a:r>
              <a:rPr lang="en-US"/>
              <a:t>SSO </a:t>
            </a:r>
            <a:r>
              <a:rPr lang="ru-RU"/>
              <a:t>провайдер</a:t>
            </a:r>
            <a:endParaRPr/>
          </a:p>
          <a:p>
            <a:pPr>
              <a:defRPr/>
            </a:pPr>
            <a:r>
              <a:rPr lang="en-US"/>
              <a:t>Microsoft ADFS</a:t>
            </a:r>
            <a:endParaRPr lang="ru-RU"/>
          </a:p>
        </p:txBody>
      </p:sp>
      <p:sp>
        <p:nvSpPr>
          <p:cNvPr id="35" name="Line" hidden="0"/>
          <p:cNvSpPr/>
          <p:nvPr isPhoto="0" userDrawn="0"/>
        </p:nvSpPr>
        <p:spPr bwMode="auto">
          <a:xfrm>
            <a:off x="7441165" y="4884656"/>
            <a:ext cx="608677" cy="0"/>
          </a:xfrm>
          <a:prstGeom prst="line">
            <a:avLst/>
          </a:prstGeom>
          <a:ln w="25400">
            <a:solidFill>
              <a:srgbClr val="182C5D"/>
            </a:solidFill>
            <a:miter/>
          </a:ln>
        </p:spPr>
        <p:txBody>
          <a:bodyPr lIns="45717" rIns="45717"/>
          <a:lstStyle/>
          <a:p>
            <a:pPr>
              <a:defRPr/>
            </a:pPr>
            <a:endParaRPr/>
          </a:p>
        </p:txBody>
      </p:sp>
      <p:sp>
        <p:nvSpPr>
          <p:cNvPr id="36" name="Circle" hidden="0"/>
          <p:cNvSpPr/>
          <p:nvPr isPhoto="0" userDrawn="0"/>
        </p:nvSpPr>
        <p:spPr bwMode="auto">
          <a:xfrm>
            <a:off x="7377665" y="4821156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pic>
        <p:nvPicPr>
          <p:cNvPr id="37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4837674" y="3205548"/>
            <a:ext cx="583553" cy="866441"/>
          </a:xfrm>
          <a:prstGeom prst="rect">
            <a:avLst/>
          </a:prstGeom>
          <a:ln w="12700">
            <a:miter/>
          </a:ln>
        </p:spPr>
      </p:pic>
      <p:sp>
        <p:nvSpPr>
          <p:cNvPr id="38" name="Веб клиент" hidden="0"/>
          <p:cNvSpPr/>
          <p:nvPr isPhoto="0" userDrawn="0"/>
        </p:nvSpPr>
        <p:spPr bwMode="auto">
          <a:xfrm>
            <a:off x="4697478" y="4164975"/>
            <a:ext cx="1029749" cy="406750"/>
          </a:xfrm>
          <a:prstGeom prst="rect">
            <a:avLst/>
          </a:prstGeom>
          <a:ln w="12700">
            <a:miter/>
          </a:ln>
        </p:spPr>
        <p:txBody>
          <a:bodyPr lIns="35717" tIns="35717" rIns="35717" bIns="35717" anchor="ctr">
            <a:noAutofit/>
          </a:bodyPr>
          <a:lstStyle/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Сетевой шлюз</a:t>
            </a:r>
            <a:endParaRPr/>
          </a:p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(</a:t>
            </a:r>
            <a:r>
              <a:rPr lang="en-US"/>
              <a:t>Firewall</a:t>
            </a:r>
            <a:r>
              <a:rPr/>
              <a:t>)</a:t>
            </a:r>
            <a:endParaRPr/>
          </a:p>
        </p:txBody>
      </p:sp>
      <p:sp>
        <p:nvSpPr>
          <p:cNvPr id="39" name="Line" hidden="0"/>
          <p:cNvSpPr/>
          <p:nvPr isPhoto="0" userDrawn="0"/>
        </p:nvSpPr>
        <p:spPr bwMode="auto">
          <a:xfrm flipV="1">
            <a:off x="4217838" y="3751967"/>
            <a:ext cx="370149" cy="1090"/>
          </a:xfrm>
          <a:prstGeom prst="line">
            <a:avLst/>
          </a:prstGeom>
          <a:ln w="25400">
            <a:solidFill>
              <a:srgbClr val="182C5D"/>
            </a:solidFill>
            <a:miter/>
          </a:ln>
        </p:spPr>
        <p:txBody>
          <a:bodyPr lIns="45717" rIns="45717"/>
          <a:lstStyle/>
          <a:p>
            <a:pPr>
              <a:defRPr/>
            </a:pPr>
            <a:endParaRPr/>
          </a:p>
        </p:txBody>
      </p:sp>
      <p:sp>
        <p:nvSpPr>
          <p:cNvPr id="40" name="Circle" hidden="0"/>
          <p:cNvSpPr/>
          <p:nvPr isPhoto="0" userDrawn="0"/>
        </p:nvSpPr>
        <p:spPr bwMode="auto">
          <a:xfrm>
            <a:off x="4154338" y="3689561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41" name="Circle" hidden="0"/>
          <p:cNvSpPr/>
          <p:nvPr isPhoto="0" userDrawn="0"/>
        </p:nvSpPr>
        <p:spPr bwMode="auto">
          <a:xfrm>
            <a:off x="4570479" y="3689561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pic>
        <p:nvPicPr>
          <p:cNvPr id="42" name="Рисунок 42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372867" y="1514650"/>
            <a:ext cx="1053604" cy="1022432"/>
          </a:xfrm>
          <a:prstGeom prst="rect">
            <a:avLst/>
          </a:prstGeom>
        </p:spPr>
      </p:pic>
      <p:pic>
        <p:nvPicPr>
          <p:cNvPr id="43" name="Рисунок 43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445506" y="3319877"/>
            <a:ext cx="875560" cy="875560"/>
          </a:xfrm>
          <a:prstGeom prst="rect">
            <a:avLst/>
          </a:prstGeom>
        </p:spPr>
      </p:pic>
      <p:pic>
        <p:nvPicPr>
          <p:cNvPr id="44" name="Рисунок 44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409649" y="4826050"/>
            <a:ext cx="1034637" cy="869340"/>
          </a:xfrm>
          <a:prstGeom prst="rect">
            <a:avLst/>
          </a:prstGeom>
        </p:spPr>
      </p:pic>
      <p:sp>
        <p:nvSpPr>
          <p:cNvPr id="45" name="Circle" hidden="0"/>
          <p:cNvSpPr/>
          <p:nvPr isPhoto="0" userDrawn="0"/>
        </p:nvSpPr>
        <p:spPr bwMode="auto">
          <a:xfrm>
            <a:off x="7990312" y="4831431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pic>
        <p:nvPicPr>
          <p:cNvPr id="46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245155" y="4335631"/>
            <a:ext cx="583553" cy="866440"/>
          </a:xfrm>
          <a:prstGeom prst="rect">
            <a:avLst/>
          </a:prstGeom>
          <a:ln w="12700">
            <a:miter/>
          </a:ln>
        </p:spPr>
      </p:pic>
      <p:sp>
        <p:nvSpPr>
          <p:cNvPr id="47" name="Веб клиент" hidden="0"/>
          <p:cNvSpPr/>
          <p:nvPr isPhoto="0" userDrawn="0"/>
        </p:nvSpPr>
        <p:spPr bwMode="auto">
          <a:xfrm>
            <a:off x="10924598" y="5347145"/>
            <a:ext cx="1090025" cy="574391"/>
          </a:xfrm>
          <a:prstGeom prst="rect">
            <a:avLst/>
          </a:prstGeom>
          <a:ln w="12700">
            <a:miter/>
          </a:ln>
        </p:spPr>
        <p:txBody>
          <a:bodyPr lIns="35717" tIns="35717" rIns="35717" bIns="35717" anchor="ctr">
            <a:noAutofit/>
          </a:bodyPr>
          <a:lstStyle>
            <a:lvl1pPr defTabSz="12699"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lvl1pPr>
          </a:lstStyle>
          <a:p>
            <a:pPr>
              <a:defRPr/>
            </a:pPr>
            <a:r>
              <a:rPr/>
              <a:t>Каталог пользователей Заказчика</a:t>
            </a:r>
            <a:br>
              <a:rPr/>
            </a:br>
            <a:r>
              <a:rPr lang="en-US"/>
              <a:t>Active Directory</a:t>
            </a:r>
            <a:endParaRPr/>
          </a:p>
        </p:txBody>
      </p:sp>
      <p:pic>
        <p:nvPicPr>
          <p:cNvPr id="48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647576" y="4351849"/>
            <a:ext cx="583553" cy="866441"/>
          </a:xfrm>
          <a:prstGeom prst="rect">
            <a:avLst/>
          </a:prstGeom>
          <a:ln w="12700">
            <a:miter/>
          </a:ln>
        </p:spPr>
      </p:pic>
      <p:sp>
        <p:nvSpPr>
          <p:cNvPr id="49" name="Веб клиент" hidden="0"/>
          <p:cNvSpPr/>
          <p:nvPr isPhoto="0" userDrawn="0"/>
        </p:nvSpPr>
        <p:spPr bwMode="auto">
          <a:xfrm>
            <a:off x="9507380" y="5311276"/>
            <a:ext cx="1029749" cy="406750"/>
          </a:xfrm>
          <a:prstGeom prst="rect">
            <a:avLst/>
          </a:prstGeom>
          <a:ln w="12700">
            <a:miter/>
          </a:ln>
        </p:spPr>
        <p:txBody>
          <a:bodyPr lIns="35717" tIns="35717" rIns="35717" bIns="35717" anchor="ctr">
            <a:noAutofit/>
          </a:bodyPr>
          <a:lstStyle/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Сетевой шлюз</a:t>
            </a:r>
            <a:endParaRPr/>
          </a:p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(</a:t>
            </a:r>
            <a:r>
              <a:rPr lang="en-US"/>
              <a:t>Firewall</a:t>
            </a:r>
            <a:r>
              <a:rPr/>
              <a:t>)</a:t>
            </a:r>
            <a:endParaRPr/>
          </a:p>
        </p:txBody>
      </p:sp>
      <p:sp>
        <p:nvSpPr>
          <p:cNvPr id="50" name="Line" hidden="0"/>
          <p:cNvSpPr/>
          <p:nvPr isPhoto="0" userDrawn="0"/>
        </p:nvSpPr>
        <p:spPr bwMode="auto">
          <a:xfrm>
            <a:off x="8929447" y="4884655"/>
            <a:ext cx="608676" cy="0"/>
          </a:xfrm>
          <a:prstGeom prst="line">
            <a:avLst/>
          </a:prstGeom>
          <a:ln w="25400">
            <a:solidFill>
              <a:srgbClr val="182C5D"/>
            </a:solidFill>
            <a:miter/>
          </a:ln>
        </p:spPr>
        <p:txBody>
          <a:bodyPr lIns="45717" rIns="45717"/>
          <a:lstStyle/>
          <a:p>
            <a:pPr>
              <a:defRPr/>
            </a:pPr>
            <a:endParaRPr/>
          </a:p>
        </p:txBody>
      </p:sp>
      <p:sp>
        <p:nvSpPr>
          <p:cNvPr id="51" name="Circle" hidden="0"/>
          <p:cNvSpPr/>
          <p:nvPr isPhoto="0" userDrawn="0"/>
        </p:nvSpPr>
        <p:spPr bwMode="auto">
          <a:xfrm>
            <a:off x="8865947" y="4821156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52" name="Circle" hidden="0"/>
          <p:cNvSpPr/>
          <p:nvPr isPhoto="0" userDrawn="0"/>
        </p:nvSpPr>
        <p:spPr bwMode="auto">
          <a:xfrm>
            <a:off x="9478593" y="4831430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53" name="Line" hidden="0"/>
          <p:cNvSpPr/>
          <p:nvPr isPhoto="0" userDrawn="0"/>
        </p:nvSpPr>
        <p:spPr bwMode="auto">
          <a:xfrm>
            <a:off x="10358196" y="4884655"/>
            <a:ext cx="608676" cy="0"/>
          </a:xfrm>
          <a:prstGeom prst="line">
            <a:avLst/>
          </a:prstGeom>
          <a:ln w="25400">
            <a:solidFill>
              <a:srgbClr val="182C5D"/>
            </a:solidFill>
            <a:miter/>
          </a:ln>
        </p:spPr>
        <p:txBody>
          <a:bodyPr lIns="45717" rIns="45717"/>
          <a:lstStyle/>
          <a:p>
            <a:pPr>
              <a:defRPr/>
            </a:pPr>
            <a:endParaRPr/>
          </a:p>
        </p:txBody>
      </p:sp>
      <p:sp>
        <p:nvSpPr>
          <p:cNvPr id="54" name="Circle" hidden="0"/>
          <p:cNvSpPr/>
          <p:nvPr isPhoto="0" userDrawn="0"/>
        </p:nvSpPr>
        <p:spPr bwMode="auto">
          <a:xfrm>
            <a:off x="10294695" y="4821156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55" name="Circle" hidden="0"/>
          <p:cNvSpPr/>
          <p:nvPr isPhoto="0" userDrawn="0"/>
        </p:nvSpPr>
        <p:spPr bwMode="auto">
          <a:xfrm>
            <a:off x="10907342" y="4831430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56" name="Прямоугольник 56" hidden="0"/>
          <p:cNvSpPr/>
          <p:nvPr isPhoto="0" userDrawn="0"/>
        </p:nvSpPr>
        <p:spPr bwMode="auto">
          <a:xfrm>
            <a:off x="5706606" y="288507"/>
            <a:ext cx="3940968" cy="42586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1800" b="1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Демилитаризованная</a:t>
            </a:r>
            <a:r>
              <a:rPr lang="ru-RU" b="1"/>
              <a:t> зона сети </a:t>
            </a:r>
            <a:endParaRPr b="1"/>
          </a:p>
        </p:txBody>
      </p:sp>
      <p:sp>
        <p:nvSpPr>
          <p:cNvPr id="57" name="Прямоугольник 57" hidden="0"/>
          <p:cNvSpPr/>
          <p:nvPr isPhoto="0" userDrawn="0"/>
        </p:nvSpPr>
        <p:spPr bwMode="auto">
          <a:xfrm>
            <a:off x="10183357" y="296444"/>
            <a:ext cx="1962235" cy="42586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b="1"/>
              <a:t>Корпоративная </a:t>
            </a:r>
            <a:br>
              <a:rPr b="1"/>
            </a:br>
            <a:r>
              <a:rPr b="1"/>
              <a:t>сеть</a:t>
            </a:r>
            <a:endParaRPr/>
          </a:p>
        </p:txBody>
      </p:sp>
      <p:pic>
        <p:nvPicPr>
          <p:cNvPr id="58" name="server.png" descr="server.p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678319" y="1792136"/>
            <a:ext cx="583553" cy="866441"/>
          </a:xfrm>
          <a:prstGeom prst="rect">
            <a:avLst/>
          </a:prstGeom>
          <a:ln w="12700">
            <a:miter/>
          </a:ln>
        </p:spPr>
      </p:pic>
      <p:sp>
        <p:nvSpPr>
          <p:cNvPr id="59" name="Веб клиент" hidden="0"/>
          <p:cNvSpPr/>
          <p:nvPr isPhoto="0" userDrawn="0"/>
        </p:nvSpPr>
        <p:spPr bwMode="auto">
          <a:xfrm>
            <a:off x="9538124" y="2751563"/>
            <a:ext cx="1029749" cy="406750"/>
          </a:xfrm>
          <a:prstGeom prst="rect">
            <a:avLst/>
          </a:prstGeom>
          <a:ln w="12700">
            <a:miter/>
          </a:ln>
        </p:spPr>
        <p:txBody>
          <a:bodyPr lIns="35717" tIns="35717" rIns="35717" bIns="35717" anchor="ctr">
            <a:noAutofit/>
          </a:bodyPr>
          <a:lstStyle/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Сетевой шлюз</a:t>
            </a:r>
            <a:endParaRPr/>
          </a:p>
          <a:p>
            <a:pPr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(</a:t>
            </a:r>
            <a:r>
              <a:rPr lang="en-US"/>
              <a:t>Firewall</a:t>
            </a:r>
            <a:r>
              <a:rPr/>
              <a:t>)</a:t>
            </a:r>
            <a:endParaRPr/>
          </a:p>
        </p:txBody>
      </p:sp>
      <p:sp>
        <p:nvSpPr>
          <p:cNvPr id="60" name="Line" hidden="0"/>
          <p:cNvSpPr/>
          <p:nvPr isPhoto="0" userDrawn="0"/>
        </p:nvSpPr>
        <p:spPr bwMode="auto">
          <a:xfrm flipV="1">
            <a:off x="7514062" y="2738437"/>
            <a:ext cx="1952624" cy="1535906"/>
          </a:xfrm>
          <a:prstGeom prst="line">
            <a:avLst/>
          </a:prstGeom>
          <a:ln w="25400">
            <a:solidFill>
              <a:srgbClr val="182C5D"/>
            </a:solidFill>
            <a:miter/>
          </a:ln>
        </p:spPr>
        <p:txBody>
          <a:bodyPr lIns="45717" rIns="45717"/>
          <a:lstStyle/>
          <a:p>
            <a:pPr>
              <a:defRPr/>
            </a:pPr>
            <a:endParaRPr/>
          </a:p>
        </p:txBody>
      </p:sp>
      <p:sp>
        <p:nvSpPr>
          <p:cNvPr id="61" name="Circle" hidden="0"/>
          <p:cNvSpPr/>
          <p:nvPr isPhoto="0" userDrawn="0"/>
        </p:nvSpPr>
        <p:spPr bwMode="auto">
          <a:xfrm>
            <a:off x="7441165" y="4208632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62" name="Circle" hidden="0"/>
          <p:cNvSpPr/>
          <p:nvPr isPhoto="0" userDrawn="0"/>
        </p:nvSpPr>
        <p:spPr bwMode="auto">
          <a:xfrm>
            <a:off x="9402175" y="2677565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63" name="Line" hidden="0"/>
          <p:cNvSpPr/>
          <p:nvPr isPhoto="0" userDrawn="0"/>
        </p:nvSpPr>
        <p:spPr bwMode="auto">
          <a:xfrm flipV="1">
            <a:off x="7506349" y="2322152"/>
            <a:ext cx="1924049" cy="0"/>
          </a:xfrm>
          <a:prstGeom prst="line">
            <a:avLst/>
          </a:prstGeom>
          <a:ln w="25400">
            <a:solidFill>
              <a:srgbClr val="182C5D"/>
            </a:solidFill>
            <a:miter/>
          </a:ln>
        </p:spPr>
        <p:txBody>
          <a:bodyPr lIns="45717" rIns="45717"/>
          <a:lstStyle/>
          <a:p>
            <a:pPr>
              <a:defRPr/>
            </a:pPr>
            <a:endParaRPr/>
          </a:p>
        </p:txBody>
      </p:sp>
      <p:sp>
        <p:nvSpPr>
          <p:cNvPr id="64" name="Circle" hidden="0"/>
          <p:cNvSpPr/>
          <p:nvPr isPhoto="0" userDrawn="0"/>
        </p:nvSpPr>
        <p:spPr bwMode="auto">
          <a:xfrm>
            <a:off x="7438188" y="2250571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65" name="Circle" hidden="0"/>
          <p:cNvSpPr/>
          <p:nvPr isPhoto="0" userDrawn="0"/>
        </p:nvSpPr>
        <p:spPr bwMode="auto">
          <a:xfrm>
            <a:off x="9338675" y="2250571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pic>
        <p:nvPicPr>
          <p:cNvPr id="66" name="Рисунок 66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11072619" y="1851679"/>
            <a:ext cx="1053604" cy="1022432"/>
          </a:xfrm>
          <a:prstGeom prst="rect">
            <a:avLst/>
          </a:prstGeom>
        </p:spPr>
      </p:pic>
      <p:sp>
        <p:nvSpPr>
          <p:cNvPr id="67" name="Приложения для Windows,…" hidden="0"/>
          <p:cNvSpPr/>
          <p:nvPr isPhoto="0" userDrawn="0"/>
        </p:nvSpPr>
        <p:spPr bwMode="auto">
          <a:xfrm>
            <a:off x="10694913" y="2968015"/>
            <a:ext cx="1430149" cy="406751"/>
          </a:xfrm>
          <a:prstGeom prst="rect">
            <a:avLst/>
          </a:prstGeom>
          <a:ln w="12700">
            <a:miter/>
          </a:ln>
        </p:spPr>
        <p:txBody>
          <a:bodyPr wrap="none" lIns="35717" tIns="35717" rIns="35717" bIns="35717" anchor="ctr">
            <a:spAutoFit/>
          </a:bodyPr>
          <a:lstStyle/>
          <a:p>
            <a:pPr algn="r"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Приложения для</a:t>
            </a:r>
            <a:endParaRPr sz="1600"/>
          </a:p>
          <a:p>
            <a:pPr algn="r">
              <a:defRPr sz="1100">
                <a:solidFill>
                  <a:srgbClr val="182C5B"/>
                </a:solidFill>
                <a:latin typeface="SF Pro Display Regular"/>
                <a:ea typeface="SF Pro Display Regular"/>
                <a:cs typeface="SF Pro Display Regular"/>
              </a:defRPr>
            </a:pPr>
            <a:r>
              <a:rPr/>
              <a:t>Windows, Linux,  Mac</a:t>
            </a:r>
            <a:endParaRPr/>
          </a:p>
        </p:txBody>
      </p:sp>
      <p:sp>
        <p:nvSpPr>
          <p:cNvPr id="68" name="Line" hidden="0"/>
          <p:cNvSpPr/>
          <p:nvPr isPhoto="0" userDrawn="0"/>
        </p:nvSpPr>
        <p:spPr bwMode="auto">
          <a:xfrm>
            <a:off x="10358194" y="2231263"/>
            <a:ext cx="608676" cy="0"/>
          </a:xfrm>
          <a:prstGeom prst="line">
            <a:avLst/>
          </a:prstGeom>
          <a:ln w="25400">
            <a:solidFill>
              <a:srgbClr val="182C5D"/>
            </a:solidFill>
            <a:miter/>
          </a:ln>
        </p:spPr>
        <p:txBody>
          <a:bodyPr lIns="45717" rIns="45717"/>
          <a:lstStyle/>
          <a:p>
            <a:pPr>
              <a:defRPr/>
            </a:pPr>
            <a:endParaRPr/>
          </a:p>
        </p:txBody>
      </p:sp>
      <p:sp>
        <p:nvSpPr>
          <p:cNvPr id="69" name="Circle" hidden="0"/>
          <p:cNvSpPr/>
          <p:nvPr isPhoto="0" userDrawn="0"/>
        </p:nvSpPr>
        <p:spPr bwMode="auto">
          <a:xfrm>
            <a:off x="10294695" y="2167763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70" name="Circle" hidden="0"/>
          <p:cNvSpPr/>
          <p:nvPr isPhoto="0" userDrawn="0"/>
        </p:nvSpPr>
        <p:spPr bwMode="auto">
          <a:xfrm>
            <a:off x="10907341" y="2178037"/>
            <a:ext cx="126999" cy="126999"/>
          </a:xfrm>
          <a:prstGeom prst="ellipse">
            <a:avLst/>
          </a:prstGeom>
          <a:solidFill>
            <a:srgbClr val="182C5D"/>
          </a:solidFill>
          <a:ln w="12700">
            <a:miter/>
          </a:ln>
        </p:spPr>
        <p:txBody>
          <a:bodyPr lIns="45717" rIns="45717" anchor="ctr"/>
          <a:lstStyle/>
          <a:p>
            <a:pPr>
              <a:defRPr/>
            </a:pPr>
            <a:endParaRPr/>
          </a:p>
        </p:txBody>
      </p:sp>
      <p:sp>
        <p:nvSpPr>
          <p:cNvPr id="71" name="Прямоугольник 71" hidden="0"/>
          <p:cNvSpPr/>
          <p:nvPr isPhoto="0" userDrawn="0"/>
        </p:nvSpPr>
        <p:spPr bwMode="auto">
          <a:xfrm>
            <a:off x="925703" y="6806213"/>
            <a:ext cx="914400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7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98985" y="84913"/>
            <a:ext cx="76581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Организация работы </a:t>
            </a:r>
            <a:br>
              <a:rPr lang="ru-RU"/>
            </a:br>
            <a:r>
              <a:rPr lang="ru-RU"/>
              <a:t>с подрядчиками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3163717" y="1642426"/>
            <a:ext cx="809594" cy="910131"/>
          </a:xfrm>
          <a:prstGeom prst="rect">
            <a:avLst/>
          </a:prstGeom>
        </p:spPr>
      </p:pic>
      <p:pic>
        <p:nvPicPr>
          <p:cNvPr id="5" name="Рисунок 5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268379" y="4594324"/>
            <a:ext cx="1813500" cy="906750"/>
          </a:xfrm>
          <a:prstGeom prst="rect">
            <a:avLst/>
          </a:prstGeom>
        </p:spPr>
      </p:pic>
      <p:pic>
        <p:nvPicPr>
          <p:cNvPr id="6" name="Рисунок 6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10220436" y="1131737"/>
            <a:ext cx="2299348" cy="1724510"/>
          </a:xfrm>
          <a:prstGeom prst="rect">
            <a:avLst/>
          </a:prstGeom>
        </p:spPr>
      </p:pic>
      <p:pic>
        <p:nvPicPr>
          <p:cNvPr id="7" name="Рисунок 7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8394040" y="2456691"/>
            <a:ext cx="877568" cy="789813"/>
          </a:xfrm>
          <a:prstGeom prst="rect">
            <a:avLst/>
          </a:prstGeom>
        </p:spPr>
      </p:pic>
      <p:pic>
        <p:nvPicPr>
          <p:cNvPr id="8" name="Рисунок 8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5435029" y="1557578"/>
            <a:ext cx="1559113" cy="872829"/>
          </a:xfrm>
          <a:prstGeom prst="rect">
            <a:avLst/>
          </a:prstGeom>
        </p:spPr>
      </p:pic>
      <p:pic>
        <p:nvPicPr>
          <p:cNvPr id="9" name="Рисунок 9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>
            <a:off x="9437277" y="5711686"/>
            <a:ext cx="1151118" cy="844153"/>
          </a:xfrm>
          <a:prstGeom prst="rect">
            <a:avLst/>
          </a:prstGeom>
        </p:spPr>
      </p:pic>
      <p:pic>
        <p:nvPicPr>
          <p:cNvPr id="10" name="Рисунок 10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>
            <a:off x="10939094" y="5672564"/>
            <a:ext cx="875468" cy="875468"/>
          </a:xfrm>
          <a:prstGeom prst="rect">
            <a:avLst/>
          </a:prstGeom>
        </p:spPr>
      </p:pic>
      <p:pic>
        <p:nvPicPr>
          <p:cNvPr id="11" name="Рисунок 11" hidden="0"/>
          <p:cNvPicPr>
            <a:picLocks noChangeAspect="1"/>
          </p:cNvPicPr>
          <p:nvPr isPhoto="0" userDrawn="0"/>
        </p:nvPicPr>
        <p:blipFill>
          <a:blip r:embed="rId10"/>
          <a:stretch/>
        </p:blipFill>
        <p:spPr bwMode="auto">
          <a:xfrm>
            <a:off x="7276342" y="3663093"/>
            <a:ext cx="833785" cy="833785"/>
          </a:xfrm>
          <a:prstGeom prst="rect">
            <a:avLst/>
          </a:prstGeom>
        </p:spPr>
      </p:pic>
      <p:pic>
        <p:nvPicPr>
          <p:cNvPr id="12" name="Рисунок 12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>
            <a:off x="5607906" y="4560891"/>
            <a:ext cx="1122669" cy="1122669"/>
          </a:xfrm>
          <a:prstGeom prst="rect">
            <a:avLst/>
          </a:prstGeom>
        </p:spPr>
      </p:pic>
      <p:pic>
        <p:nvPicPr>
          <p:cNvPr id="13" name="Рисунок 13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>
            <a:off x="2232369" y="3626626"/>
            <a:ext cx="1782294" cy="594560"/>
          </a:xfrm>
          <a:prstGeom prst="rect">
            <a:avLst/>
          </a:prstGeom>
        </p:spPr>
      </p:pic>
      <p:pic>
        <p:nvPicPr>
          <p:cNvPr id="14" name="Рисунок 14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>
            <a:off x="7177125" y="4217901"/>
            <a:ext cx="1826209" cy="1826209"/>
          </a:xfrm>
          <a:prstGeom prst="rect">
            <a:avLst/>
          </a:prstGeom>
        </p:spPr>
      </p:pic>
      <p:pic>
        <p:nvPicPr>
          <p:cNvPr id="15" name="Рисунок 15" hidden="0"/>
          <p:cNvPicPr>
            <a:picLocks noChangeAspect="1"/>
          </p:cNvPicPr>
          <p:nvPr isPhoto="0" userDrawn="0"/>
        </p:nvPicPr>
        <p:blipFill>
          <a:blip r:embed="rId14"/>
          <a:stretch/>
        </p:blipFill>
        <p:spPr bwMode="auto">
          <a:xfrm>
            <a:off x="8860192" y="3465521"/>
            <a:ext cx="1111021" cy="1111021"/>
          </a:xfrm>
          <a:prstGeom prst="rect">
            <a:avLst/>
          </a:prstGeom>
        </p:spPr>
      </p:pic>
      <p:pic>
        <p:nvPicPr>
          <p:cNvPr id="16" name="Рисунок 16" hidden="0"/>
          <p:cNvPicPr>
            <a:picLocks noChangeAspect="1"/>
          </p:cNvPicPr>
          <p:nvPr isPhoto="0" userDrawn="0"/>
        </p:nvPicPr>
        <p:blipFill>
          <a:blip r:embed="rId15"/>
          <a:stretch/>
        </p:blipFill>
        <p:spPr bwMode="auto">
          <a:xfrm>
            <a:off x="2044737" y="2240927"/>
            <a:ext cx="862459" cy="1012042"/>
          </a:xfrm>
          <a:prstGeom prst="rect">
            <a:avLst/>
          </a:prstGeom>
        </p:spPr>
      </p:pic>
      <p:pic>
        <p:nvPicPr>
          <p:cNvPr id="17" name="Рисунок 17" hidden="0"/>
          <p:cNvPicPr>
            <a:picLocks noChangeAspect="1"/>
          </p:cNvPicPr>
          <p:nvPr isPhoto="0" userDrawn="0"/>
        </p:nvPicPr>
        <p:blipFill>
          <a:blip r:embed="rId16"/>
          <a:stretch/>
        </p:blipFill>
        <p:spPr bwMode="auto">
          <a:xfrm>
            <a:off x="10665452" y="3599293"/>
            <a:ext cx="981337" cy="981337"/>
          </a:xfrm>
          <a:prstGeom prst="rect">
            <a:avLst/>
          </a:prstGeom>
        </p:spPr>
      </p:pic>
      <p:pic>
        <p:nvPicPr>
          <p:cNvPr id="18" name="Рисунок 18" hidden="0"/>
          <p:cNvPicPr>
            <a:picLocks noChangeAspect="1"/>
          </p:cNvPicPr>
          <p:nvPr isPhoto="0" userDrawn="0"/>
        </p:nvPicPr>
        <p:blipFill>
          <a:blip r:embed="rId17"/>
          <a:srcRect l="0" t="31869" r="0" b="31305"/>
          <a:stretch/>
        </p:blipFill>
        <p:spPr bwMode="auto">
          <a:xfrm>
            <a:off x="5205391" y="2766407"/>
            <a:ext cx="1787388" cy="658215"/>
          </a:xfrm>
          <a:prstGeom prst="rect">
            <a:avLst/>
          </a:prstGeom>
        </p:spPr>
      </p:pic>
      <p:pic>
        <p:nvPicPr>
          <p:cNvPr id="19" name="Рисунок 19" hidden="0"/>
          <p:cNvPicPr>
            <a:picLocks noChangeAspect="1"/>
          </p:cNvPicPr>
          <p:nvPr isPhoto="0" userDrawn="0"/>
        </p:nvPicPr>
        <p:blipFill>
          <a:blip r:embed="rId18"/>
          <a:stretch/>
        </p:blipFill>
        <p:spPr bwMode="auto">
          <a:xfrm>
            <a:off x="9419331" y="1696624"/>
            <a:ext cx="786321" cy="668372"/>
          </a:xfrm>
          <a:prstGeom prst="rect">
            <a:avLst/>
          </a:prstGeom>
        </p:spPr>
      </p:pic>
      <p:pic>
        <p:nvPicPr>
          <p:cNvPr id="20" name="Рисунок 20" hidden="0"/>
          <p:cNvPicPr>
            <a:picLocks noChangeAspect="1"/>
          </p:cNvPicPr>
          <p:nvPr isPhoto="0" userDrawn="0"/>
        </p:nvPicPr>
        <p:blipFill>
          <a:blip r:embed="rId19"/>
          <a:stretch/>
        </p:blipFill>
        <p:spPr bwMode="auto">
          <a:xfrm>
            <a:off x="3757166" y="4841383"/>
            <a:ext cx="1594678" cy="975726"/>
          </a:xfrm>
          <a:prstGeom prst="rect">
            <a:avLst/>
          </a:prstGeom>
        </p:spPr>
      </p:pic>
      <p:pic>
        <p:nvPicPr>
          <p:cNvPr id="21" name="Рисунок 21" hidden="0"/>
          <p:cNvPicPr>
            <a:picLocks noChangeAspect="1"/>
          </p:cNvPicPr>
          <p:nvPr isPhoto="0" userDrawn="0"/>
        </p:nvPicPr>
        <p:blipFill>
          <a:blip r:embed="rId20"/>
          <a:stretch/>
        </p:blipFill>
        <p:spPr bwMode="auto">
          <a:xfrm>
            <a:off x="393832" y="5910642"/>
            <a:ext cx="1730542" cy="794345"/>
          </a:xfrm>
          <a:prstGeom prst="rect">
            <a:avLst/>
          </a:prstGeom>
        </p:spPr>
      </p:pic>
      <p:pic>
        <p:nvPicPr>
          <p:cNvPr id="22" name="Рисунок 22" hidden="0"/>
          <p:cNvPicPr>
            <a:picLocks noChangeAspect="1"/>
          </p:cNvPicPr>
          <p:nvPr isPhoto="0" userDrawn="0"/>
        </p:nvPicPr>
        <p:blipFill>
          <a:blip r:embed="rId21"/>
          <a:stretch/>
        </p:blipFill>
        <p:spPr bwMode="auto">
          <a:xfrm>
            <a:off x="2454075" y="5743271"/>
            <a:ext cx="969544" cy="818447"/>
          </a:xfrm>
          <a:prstGeom prst="rect">
            <a:avLst/>
          </a:prstGeom>
        </p:spPr>
      </p:pic>
      <p:pic>
        <p:nvPicPr>
          <p:cNvPr id="23" name="Рисунок 23" hidden="0"/>
          <p:cNvPicPr>
            <a:picLocks noChangeAspect="1"/>
          </p:cNvPicPr>
          <p:nvPr isPhoto="0" userDrawn="0"/>
        </p:nvPicPr>
        <p:blipFill>
          <a:blip r:embed="rId22"/>
          <a:stretch/>
        </p:blipFill>
        <p:spPr bwMode="auto">
          <a:xfrm>
            <a:off x="6330952" y="6077299"/>
            <a:ext cx="2603451" cy="407872"/>
          </a:xfrm>
          <a:prstGeom prst="rect">
            <a:avLst/>
          </a:prstGeom>
        </p:spPr>
      </p:pic>
      <p:pic>
        <p:nvPicPr>
          <p:cNvPr id="24" name="Рисунок 24" hidden="0"/>
          <p:cNvPicPr>
            <a:picLocks noChangeAspect="1"/>
          </p:cNvPicPr>
          <p:nvPr isPhoto="0" userDrawn="0"/>
        </p:nvPicPr>
        <p:blipFill>
          <a:blip r:embed="rId23"/>
          <a:stretch/>
        </p:blipFill>
        <p:spPr bwMode="auto">
          <a:xfrm>
            <a:off x="1858770" y="4459057"/>
            <a:ext cx="2018948" cy="944578"/>
          </a:xfrm>
          <a:prstGeom prst="rect">
            <a:avLst/>
          </a:prstGeom>
        </p:spPr>
      </p:pic>
      <p:pic>
        <p:nvPicPr>
          <p:cNvPr id="25" name="Рисунок 25" hidden="0"/>
          <p:cNvPicPr>
            <a:picLocks noChangeAspect="1"/>
          </p:cNvPicPr>
          <p:nvPr isPhoto="0" userDrawn="0"/>
        </p:nvPicPr>
        <p:blipFill>
          <a:blip r:embed="rId24"/>
          <a:stretch/>
        </p:blipFill>
        <p:spPr bwMode="auto">
          <a:xfrm>
            <a:off x="388240" y="2995789"/>
            <a:ext cx="1025302" cy="1025302"/>
          </a:xfrm>
          <a:prstGeom prst="rect">
            <a:avLst/>
          </a:prstGeom>
        </p:spPr>
      </p:pic>
      <p:pic>
        <p:nvPicPr>
          <p:cNvPr id="26" name="Рисунок 26" hidden="0"/>
          <p:cNvPicPr>
            <a:picLocks noChangeAspect="1"/>
          </p:cNvPicPr>
          <p:nvPr isPhoto="0" userDrawn="0"/>
        </p:nvPicPr>
        <p:blipFill>
          <a:blip r:embed="rId25"/>
          <a:stretch/>
        </p:blipFill>
        <p:spPr bwMode="auto">
          <a:xfrm>
            <a:off x="4583540" y="3780559"/>
            <a:ext cx="2409239" cy="813765"/>
          </a:xfrm>
          <a:prstGeom prst="rect">
            <a:avLst/>
          </a:prstGeom>
        </p:spPr>
      </p:pic>
      <p:pic>
        <p:nvPicPr>
          <p:cNvPr id="27" name="Рисунок 27" hidden="0"/>
          <p:cNvPicPr>
            <a:picLocks noChangeAspect="1"/>
          </p:cNvPicPr>
          <p:nvPr isPhoto="0" userDrawn="0"/>
        </p:nvPicPr>
        <p:blipFill>
          <a:blip r:embed="rId26"/>
          <a:stretch/>
        </p:blipFill>
        <p:spPr bwMode="auto">
          <a:xfrm>
            <a:off x="7151119" y="2116641"/>
            <a:ext cx="1201722" cy="901291"/>
          </a:xfrm>
          <a:prstGeom prst="rect">
            <a:avLst/>
          </a:prstGeom>
        </p:spPr>
      </p:pic>
      <p:pic>
        <p:nvPicPr>
          <p:cNvPr id="28" name="Рисунок 28" hidden="0"/>
          <p:cNvPicPr>
            <a:picLocks noChangeAspect="1"/>
          </p:cNvPicPr>
          <p:nvPr isPhoto="0" userDrawn="0"/>
        </p:nvPicPr>
        <p:blipFill>
          <a:blip r:embed="rId27"/>
          <a:stretch/>
        </p:blipFill>
        <p:spPr bwMode="auto">
          <a:xfrm>
            <a:off x="4329860" y="5787620"/>
            <a:ext cx="1339336" cy="692286"/>
          </a:xfrm>
          <a:prstGeom prst="rect">
            <a:avLst/>
          </a:prstGeom>
        </p:spPr>
      </p:pic>
      <p:pic>
        <p:nvPicPr>
          <p:cNvPr id="29" name="Рисунок 29" hidden="0"/>
          <p:cNvPicPr>
            <a:picLocks noChangeAspect="1"/>
          </p:cNvPicPr>
          <p:nvPr isPhoto="0" userDrawn="0"/>
        </p:nvPicPr>
        <p:blipFill>
          <a:blip r:embed="rId28"/>
          <a:stretch/>
        </p:blipFill>
        <p:spPr bwMode="auto">
          <a:xfrm>
            <a:off x="179071" y="1652929"/>
            <a:ext cx="1635043" cy="777478"/>
          </a:xfrm>
          <a:prstGeom prst="rect">
            <a:avLst/>
          </a:prstGeom>
        </p:spPr>
      </p:pic>
      <p:pic>
        <p:nvPicPr>
          <p:cNvPr id="30" name="Рисунок 30" hidden="0"/>
          <p:cNvPicPr>
            <a:picLocks noChangeAspect="1"/>
          </p:cNvPicPr>
          <p:nvPr isPhoto="0" userDrawn="0"/>
        </p:nvPicPr>
        <p:blipFill>
          <a:blip r:embed="rId29"/>
          <a:stretch/>
        </p:blipFill>
        <p:spPr bwMode="auto">
          <a:xfrm>
            <a:off x="9583960" y="4849559"/>
            <a:ext cx="2055711" cy="554076"/>
          </a:xfrm>
          <a:prstGeom prst="rect">
            <a:avLst/>
          </a:prstGeom>
        </p:spPr>
      </p:pic>
      <p:pic>
        <p:nvPicPr>
          <p:cNvPr id="31" name="Рисунок 31" hidden="0"/>
          <p:cNvPicPr>
            <a:picLocks noChangeAspect="1"/>
          </p:cNvPicPr>
          <p:nvPr isPhoto="0" userDrawn="0"/>
        </p:nvPicPr>
        <p:blipFill>
          <a:blip r:embed="rId30"/>
          <a:stretch/>
        </p:blipFill>
        <p:spPr bwMode="auto">
          <a:xfrm>
            <a:off x="10123253" y="2898950"/>
            <a:ext cx="1631682" cy="344011"/>
          </a:xfrm>
          <a:prstGeom prst="rect">
            <a:avLst/>
          </a:prstGeom>
        </p:spPr>
      </p:pic>
      <p:pic>
        <p:nvPicPr>
          <p:cNvPr id="32" name="Рисунок 32" hidden="0"/>
          <p:cNvPicPr>
            <a:picLocks noChangeAspect="1"/>
          </p:cNvPicPr>
          <p:nvPr isPhoto="0" userDrawn="0"/>
        </p:nvPicPr>
        <p:blipFill>
          <a:blip r:embed="rId31"/>
          <a:stretch/>
        </p:blipFill>
        <p:spPr bwMode="auto">
          <a:xfrm>
            <a:off x="4059530" y="2850110"/>
            <a:ext cx="654267" cy="813765"/>
          </a:xfrm>
          <a:prstGeom prst="rect">
            <a:avLst/>
          </a:prstGeom>
        </p:spPr>
      </p:pic>
      <p:sp>
        <p:nvSpPr>
          <p:cNvPr id="33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95399" y="23659"/>
            <a:ext cx="7657799" cy="1325558"/>
          </a:xfrm>
        </p:spPr>
        <p:txBody>
          <a:bodyPr/>
          <a:lstStyle/>
          <a:p>
            <a:pPr>
              <a:defRPr/>
            </a:pPr>
            <a:r>
              <a:rPr lang="ru-RU"/>
              <a:t>Технологический стек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2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32551" y="620688"/>
            <a:ext cx="8712968" cy="132555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>
                <a:solidFill>
                  <a:srgbClr val="333333"/>
                </a:solidFill>
                <a:latin typeface="Roboto"/>
              </a:rPr>
              <a:t>Решение Р7-Офис успешно используют государственные организации, органы федеральной и региональной власти, производственные и коммерческие предприятия</a:t>
            </a:r>
            <a:endParaRPr lang="ru-RU" sz="2400"/>
          </a:p>
        </p:txBody>
      </p:sp>
      <p:pic>
        <p:nvPicPr>
          <p:cNvPr id="5" name="Picture 8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07585" y="2614855"/>
            <a:ext cx="1340608" cy="705583"/>
          </a:xfrm>
          <a:prstGeom prst="rect">
            <a:avLst/>
          </a:prstGeom>
          <a:noFill/>
        </p:spPr>
      </p:pic>
      <p:pic>
        <p:nvPicPr>
          <p:cNvPr id="6" name="Picture 8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1322635" y="2621886"/>
            <a:ext cx="1340607" cy="705583"/>
          </a:xfrm>
          <a:prstGeom prst="rect">
            <a:avLst/>
          </a:prstGeom>
          <a:noFill/>
        </p:spPr>
      </p:pic>
      <p:pic>
        <p:nvPicPr>
          <p:cNvPr id="7" name="Picture 8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2495636" y="2614856"/>
            <a:ext cx="1340607" cy="705582"/>
          </a:xfrm>
          <a:prstGeom prst="rect">
            <a:avLst/>
          </a:prstGeom>
          <a:noFill/>
        </p:spPr>
      </p:pic>
      <p:pic>
        <p:nvPicPr>
          <p:cNvPr id="8" name="Picture 8" hidden="0"/>
          <p:cNvPicPr>
            <a:picLocks noChangeAspect="1" noChangeArrowheads="1"/>
          </p:cNvPicPr>
          <p:nvPr isPhoto="0" userDrawn="0"/>
        </p:nvPicPr>
        <p:blipFill>
          <a:blip r:embed="rId5"/>
          <a:stretch/>
        </p:blipFill>
        <p:spPr bwMode="auto">
          <a:xfrm>
            <a:off x="3750829" y="2614855"/>
            <a:ext cx="1340605" cy="705582"/>
          </a:xfrm>
          <a:prstGeom prst="rect">
            <a:avLst/>
          </a:prstGeom>
          <a:noFill/>
        </p:spPr>
      </p:pic>
      <p:pic>
        <p:nvPicPr>
          <p:cNvPr id="9" name="Picture 8" hidden="0"/>
          <p:cNvPicPr>
            <a:picLocks noChangeAspect="1" noChangeArrowheads="1"/>
          </p:cNvPicPr>
          <p:nvPr isPhoto="0" userDrawn="0"/>
        </p:nvPicPr>
        <p:blipFill>
          <a:blip r:embed="rId6"/>
          <a:stretch/>
        </p:blipFill>
        <p:spPr bwMode="auto">
          <a:xfrm>
            <a:off x="4923750" y="2625939"/>
            <a:ext cx="1340605" cy="705581"/>
          </a:xfrm>
          <a:prstGeom prst="rect">
            <a:avLst/>
          </a:prstGeom>
          <a:noFill/>
        </p:spPr>
      </p:pic>
      <p:pic>
        <p:nvPicPr>
          <p:cNvPr id="10" name="Picture 8" hidden="0"/>
          <p:cNvPicPr>
            <a:picLocks noChangeAspect="1" noChangeArrowheads="1"/>
          </p:cNvPicPr>
          <p:nvPr isPhoto="0" userDrawn="0"/>
        </p:nvPicPr>
        <p:blipFill>
          <a:blip r:embed="rId7"/>
          <a:stretch/>
        </p:blipFill>
        <p:spPr bwMode="auto">
          <a:xfrm>
            <a:off x="6032596" y="2607818"/>
            <a:ext cx="1340604" cy="705581"/>
          </a:xfrm>
          <a:prstGeom prst="rect">
            <a:avLst/>
          </a:prstGeom>
          <a:noFill/>
        </p:spPr>
      </p:pic>
      <p:pic>
        <p:nvPicPr>
          <p:cNvPr id="11" name="Picture 8" hidden="0"/>
          <p:cNvPicPr>
            <a:picLocks noChangeAspect="1" noChangeArrowheads="1"/>
          </p:cNvPicPr>
          <p:nvPr isPhoto="0" userDrawn="0"/>
        </p:nvPicPr>
        <p:blipFill>
          <a:blip r:embed="rId8"/>
          <a:stretch/>
        </p:blipFill>
        <p:spPr bwMode="auto">
          <a:xfrm>
            <a:off x="7035198" y="2537531"/>
            <a:ext cx="1643036" cy="864754"/>
          </a:xfrm>
          <a:prstGeom prst="rect">
            <a:avLst/>
          </a:prstGeom>
          <a:noFill/>
        </p:spPr>
      </p:pic>
      <p:pic>
        <p:nvPicPr>
          <p:cNvPr id="12" name="Picture 8" hidden="0"/>
          <p:cNvPicPr>
            <a:picLocks noChangeAspect="1" noChangeArrowheads="1"/>
          </p:cNvPicPr>
          <p:nvPr isPhoto="0" userDrawn="0"/>
        </p:nvPicPr>
        <p:blipFill>
          <a:blip r:embed="rId9"/>
          <a:stretch/>
        </p:blipFill>
        <p:spPr bwMode="auto">
          <a:xfrm>
            <a:off x="8040434" y="2504184"/>
            <a:ext cx="1662660" cy="875084"/>
          </a:xfrm>
          <a:prstGeom prst="rect">
            <a:avLst/>
          </a:prstGeom>
          <a:noFill/>
        </p:spPr>
      </p:pic>
      <p:pic>
        <p:nvPicPr>
          <p:cNvPr id="13" name="Picture 8" hidden="0"/>
          <p:cNvPicPr>
            <a:picLocks noChangeAspect="1" noChangeArrowheads="1"/>
          </p:cNvPicPr>
          <p:nvPr isPhoto="0" userDrawn="0"/>
        </p:nvPicPr>
        <p:blipFill>
          <a:blip r:embed="rId10"/>
          <a:stretch/>
        </p:blipFill>
        <p:spPr bwMode="auto">
          <a:xfrm>
            <a:off x="9312025" y="2621888"/>
            <a:ext cx="1340604" cy="705581"/>
          </a:xfrm>
          <a:prstGeom prst="rect">
            <a:avLst/>
          </a:prstGeom>
          <a:noFill/>
        </p:spPr>
      </p:pic>
      <p:pic>
        <p:nvPicPr>
          <p:cNvPr id="14" name="Picture 8" hidden="0"/>
          <p:cNvPicPr>
            <a:picLocks noChangeAspect="1" noChangeArrowheads="1"/>
          </p:cNvPicPr>
          <p:nvPr isPhoto="0" userDrawn="0"/>
        </p:nvPicPr>
        <p:blipFill>
          <a:blip r:embed="rId11"/>
          <a:stretch/>
        </p:blipFill>
        <p:spPr bwMode="auto">
          <a:xfrm>
            <a:off x="237353" y="3687447"/>
            <a:ext cx="1309770" cy="689353"/>
          </a:xfrm>
          <a:prstGeom prst="rect">
            <a:avLst/>
          </a:prstGeom>
          <a:noFill/>
        </p:spPr>
      </p:pic>
      <p:pic>
        <p:nvPicPr>
          <p:cNvPr id="15" name="Picture 8" hidden="0"/>
          <p:cNvPicPr>
            <a:picLocks noChangeAspect="1" noChangeArrowheads="1"/>
          </p:cNvPicPr>
          <p:nvPr isPhoto="0" userDrawn="0"/>
        </p:nvPicPr>
        <p:blipFill>
          <a:blip r:embed="rId12"/>
          <a:stretch/>
        </p:blipFill>
        <p:spPr bwMode="auto">
          <a:xfrm>
            <a:off x="1339222" y="3695734"/>
            <a:ext cx="1340607" cy="705582"/>
          </a:xfrm>
          <a:prstGeom prst="rect">
            <a:avLst/>
          </a:prstGeom>
          <a:noFill/>
        </p:spPr>
      </p:pic>
      <p:pic>
        <p:nvPicPr>
          <p:cNvPr id="16" name="Picture 8" hidden="0"/>
          <p:cNvPicPr>
            <a:picLocks noChangeAspect="1" noChangeArrowheads="1"/>
          </p:cNvPicPr>
          <p:nvPr isPhoto="0" userDrawn="0"/>
        </p:nvPicPr>
        <p:blipFill>
          <a:blip r:embed="rId13"/>
          <a:stretch/>
        </p:blipFill>
        <p:spPr bwMode="auto">
          <a:xfrm>
            <a:off x="2515625" y="3645024"/>
            <a:ext cx="1507630" cy="793489"/>
          </a:xfrm>
          <a:prstGeom prst="rect">
            <a:avLst/>
          </a:prstGeom>
          <a:noFill/>
        </p:spPr>
      </p:pic>
      <p:pic>
        <p:nvPicPr>
          <p:cNvPr id="17" name="Picture 8" hidden="0"/>
          <p:cNvPicPr>
            <a:picLocks noChangeAspect="1" noChangeArrowheads="1"/>
          </p:cNvPicPr>
          <p:nvPr isPhoto="0" userDrawn="0"/>
        </p:nvPicPr>
        <p:blipFill>
          <a:blip r:embed="rId14"/>
          <a:stretch/>
        </p:blipFill>
        <p:spPr bwMode="auto">
          <a:xfrm>
            <a:off x="3807884" y="3687447"/>
            <a:ext cx="1305262" cy="686980"/>
          </a:xfrm>
          <a:prstGeom prst="rect">
            <a:avLst/>
          </a:prstGeom>
          <a:noFill/>
        </p:spPr>
      </p:pic>
      <p:pic>
        <p:nvPicPr>
          <p:cNvPr id="18" name="Picture 8" hidden="0"/>
          <p:cNvPicPr>
            <a:picLocks noChangeAspect="1" noChangeArrowheads="1"/>
          </p:cNvPicPr>
          <p:nvPr isPhoto="0" userDrawn="0"/>
        </p:nvPicPr>
        <p:blipFill>
          <a:blip r:embed="rId15"/>
          <a:stretch/>
        </p:blipFill>
        <p:spPr bwMode="auto">
          <a:xfrm>
            <a:off x="5076866" y="3681173"/>
            <a:ext cx="1305262" cy="686979"/>
          </a:xfrm>
          <a:prstGeom prst="rect">
            <a:avLst/>
          </a:prstGeom>
          <a:noFill/>
        </p:spPr>
      </p:pic>
      <p:pic>
        <p:nvPicPr>
          <p:cNvPr id="19" name="Picture 8" hidden="0"/>
          <p:cNvPicPr>
            <a:picLocks noChangeAspect="1" noChangeArrowheads="1"/>
          </p:cNvPicPr>
          <p:nvPr isPhoto="0" userDrawn="0"/>
        </p:nvPicPr>
        <p:blipFill>
          <a:blip r:embed="rId16"/>
          <a:stretch/>
        </p:blipFill>
        <p:spPr bwMode="auto">
          <a:xfrm>
            <a:off x="6305303" y="3660160"/>
            <a:ext cx="1305260" cy="686979"/>
          </a:xfrm>
          <a:prstGeom prst="rect">
            <a:avLst/>
          </a:prstGeom>
          <a:noFill/>
        </p:spPr>
      </p:pic>
      <p:pic>
        <p:nvPicPr>
          <p:cNvPr id="20" name="Picture 8" hidden="0"/>
          <p:cNvPicPr>
            <a:picLocks noChangeAspect="1" noChangeArrowheads="1"/>
          </p:cNvPicPr>
          <p:nvPr isPhoto="0" userDrawn="0"/>
        </p:nvPicPr>
        <p:blipFill>
          <a:blip r:embed="rId17"/>
          <a:stretch/>
        </p:blipFill>
        <p:spPr bwMode="auto">
          <a:xfrm>
            <a:off x="7610563" y="3688634"/>
            <a:ext cx="1305260" cy="686978"/>
          </a:xfrm>
          <a:prstGeom prst="rect">
            <a:avLst/>
          </a:prstGeom>
          <a:noFill/>
        </p:spPr>
      </p:pic>
      <p:pic>
        <p:nvPicPr>
          <p:cNvPr id="21" name="Picture 8" hidden="0"/>
          <p:cNvPicPr>
            <a:picLocks noChangeAspect="1" noChangeArrowheads="1"/>
          </p:cNvPicPr>
          <p:nvPr isPhoto="0" userDrawn="0"/>
        </p:nvPicPr>
        <p:blipFill>
          <a:blip r:embed="rId18"/>
          <a:stretch/>
        </p:blipFill>
        <p:spPr bwMode="auto">
          <a:xfrm>
            <a:off x="10473935" y="2614855"/>
            <a:ext cx="1305258" cy="686978"/>
          </a:xfrm>
          <a:prstGeom prst="rect">
            <a:avLst/>
          </a:prstGeom>
          <a:noFill/>
        </p:spPr>
      </p:pic>
      <p:pic>
        <p:nvPicPr>
          <p:cNvPr id="22" name="Picture 8" hidden="0"/>
          <p:cNvPicPr>
            <a:picLocks noChangeAspect="1" noChangeArrowheads="1"/>
          </p:cNvPicPr>
          <p:nvPr isPhoto="0" userDrawn="0"/>
        </p:nvPicPr>
        <p:blipFill>
          <a:blip r:embed="rId19"/>
          <a:stretch/>
        </p:blipFill>
        <p:spPr bwMode="auto">
          <a:xfrm>
            <a:off x="10295967" y="3705036"/>
            <a:ext cx="1305258" cy="686977"/>
          </a:xfrm>
          <a:prstGeom prst="rect">
            <a:avLst/>
          </a:prstGeom>
          <a:noFill/>
        </p:spPr>
      </p:pic>
      <p:pic>
        <p:nvPicPr>
          <p:cNvPr id="23" name="Picture 8" hidden="0"/>
          <p:cNvPicPr>
            <a:picLocks noChangeAspect="1" noChangeArrowheads="1"/>
          </p:cNvPicPr>
          <p:nvPr isPhoto="0" userDrawn="0"/>
        </p:nvPicPr>
        <p:blipFill>
          <a:blip r:embed="rId20"/>
          <a:stretch/>
        </p:blipFill>
        <p:spPr bwMode="auto">
          <a:xfrm>
            <a:off x="639034" y="4716033"/>
            <a:ext cx="1641599" cy="864000"/>
          </a:xfrm>
          <a:prstGeom prst="rect">
            <a:avLst/>
          </a:prstGeom>
          <a:noFill/>
        </p:spPr>
      </p:pic>
      <p:pic>
        <p:nvPicPr>
          <p:cNvPr id="24" name="Picture 8" hidden="0"/>
          <p:cNvPicPr>
            <a:picLocks noChangeAspect="1" noChangeArrowheads="1"/>
          </p:cNvPicPr>
          <p:nvPr isPhoto="0" userDrawn="0"/>
        </p:nvPicPr>
        <p:blipFill>
          <a:blip r:embed="rId21"/>
          <a:stretch/>
        </p:blipFill>
        <p:spPr bwMode="auto">
          <a:xfrm>
            <a:off x="2947487" y="4716033"/>
            <a:ext cx="1641601" cy="864000"/>
          </a:xfrm>
          <a:prstGeom prst="rect">
            <a:avLst/>
          </a:prstGeom>
          <a:noFill/>
        </p:spPr>
      </p:pic>
      <p:pic>
        <p:nvPicPr>
          <p:cNvPr id="25" name="Picture 8" hidden="0"/>
          <p:cNvPicPr>
            <a:picLocks noChangeAspect="1" noChangeArrowheads="1"/>
          </p:cNvPicPr>
          <p:nvPr isPhoto="0" userDrawn="0"/>
        </p:nvPicPr>
        <p:blipFill>
          <a:blip r:embed="rId22"/>
          <a:stretch/>
        </p:blipFill>
        <p:spPr bwMode="auto">
          <a:xfrm>
            <a:off x="5211796" y="4702679"/>
            <a:ext cx="1641600" cy="864000"/>
          </a:xfrm>
          <a:prstGeom prst="rect">
            <a:avLst/>
          </a:prstGeom>
          <a:noFill/>
        </p:spPr>
      </p:pic>
      <p:pic>
        <p:nvPicPr>
          <p:cNvPr id="26" name="Picture 8" hidden="0"/>
          <p:cNvPicPr>
            <a:picLocks noChangeAspect="1" noChangeArrowheads="1"/>
          </p:cNvPicPr>
          <p:nvPr isPhoto="0" userDrawn="0"/>
        </p:nvPicPr>
        <p:blipFill>
          <a:blip r:embed="rId23"/>
          <a:stretch/>
        </p:blipFill>
        <p:spPr bwMode="auto">
          <a:xfrm>
            <a:off x="7457010" y="4702052"/>
            <a:ext cx="1641602" cy="864000"/>
          </a:xfrm>
          <a:prstGeom prst="rect">
            <a:avLst/>
          </a:prstGeom>
          <a:noFill/>
        </p:spPr>
      </p:pic>
      <p:pic>
        <p:nvPicPr>
          <p:cNvPr id="27" name="Picture 8" hidden="0"/>
          <p:cNvPicPr>
            <a:picLocks noChangeAspect="1" noChangeArrowheads="1"/>
          </p:cNvPicPr>
          <p:nvPr isPhoto="0" userDrawn="0"/>
        </p:nvPicPr>
        <p:blipFill>
          <a:blip r:embed="rId24"/>
          <a:stretch/>
        </p:blipFill>
        <p:spPr bwMode="auto">
          <a:xfrm>
            <a:off x="9664789" y="4696736"/>
            <a:ext cx="1641600" cy="864000"/>
          </a:xfrm>
          <a:prstGeom prst="rect">
            <a:avLst/>
          </a:prstGeom>
          <a:noFill/>
        </p:spPr>
      </p:pic>
      <p:pic>
        <p:nvPicPr>
          <p:cNvPr id="28" name="Picture 8" hidden="0"/>
          <p:cNvPicPr>
            <a:picLocks noChangeAspect="1" noChangeArrowheads="1"/>
          </p:cNvPicPr>
          <p:nvPr isPhoto="0" userDrawn="0"/>
        </p:nvPicPr>
        <p:blipFill>
          <a:blip r:embed="rId25"/>
          <a:stretch/>
        </p:blipFill>
        <p:spPr bwMode="auto">
          <a:xfrm>
            <a:off x="562511" y="5436610"/>
            <a:ext cx="1641601" cy="864000"/>
          </a:xfrm>
          <a:prstGeom prst="rect">
            <a:avLst/>
          </a:prstGeom>
          <a:noFill/>
        </p:spPr>
      </p:pic>
      <p:pic>
        <p:nvPicPr>
          <p:cNvPr id="29" name="Picture 8" hidden="0"/>
          <p:cNvPicPr>
            <a:picLocks noChangeAspect="1" noChangeArrowheads="1"/>
          </p:cNvPicPr>
          <p:nvPr isPhoto="0" userDrawn="0"/>
        </p:nvPicPr>
        <p:blipFill>
          <a:blip r:embed="rId26"/>
          <a:stretch/>
        </p:blipFill>
        <p:spPr bwMode="auto">
          <a:xfrm>
            <a:off x="2663242" y="5436610"/>
            <a:ext cx="1641600" cy="864000"/>
          </a:xfrm>
          <a:prstGeom prst="rect">
            <a:avLst/>
          </a:prstGeom>
          <a:noFill/>
        </p:spPr>
      </p:pic>
      <p:pic>
        <p:nvPicPr>
          <p:cNvPr id="30" name="Picture 8" hidden="0"/>
          <p:cNvPicPr>
            <a:picLocks noChangeAspect="1" noChangeArrowheads="1"/>
          </p:cNvPicPr>
          <p:nvPr isPhoto="0" userDrawn="0"/>
        </p:nvPicPr>
        <p:blipFill>
          <a:blip r:embed="rId27"/>
          <a:stretch/>
        </p:blipFill>
        <p:spPr bwMode="auto">
          <a:xfrm>
            <a:off x="4819579" y="5436610"/>
            <a:ext cx="1641602" cy="864000"/>
          </a:xfrm>
          <a:prstGeom prst="rect">
            <a:avLst/>
          </a:prstGeom>
          <a:noFill/>
        </p:spPr>
      </p:pic>
      <p:pic>
        <p:nvPicPr>
          <p:cNvPr id="31" name="Picture 8" hidden="0"/>
          <p:cNvPicPr>
            <a:picLocks noChangeAspect="1" noChangeArrowheads="1"/>
          </p:cNvPicPr>
          <p:nvPr isPhoto="0" userDrawn="0"/>
        </p:nvPicPr>
        <p:blipFill>
          <a:blip r:embed="rId28"/>
          <a:stretch/>
        </p:blipFill>
        <p:spPr bwMode="auto">
          <a:xfrm>
            <a:off x="6776261" y="5436610"/>
            <a:ext cx="1641600" cy="864000"/>
          </a:xfrm>
          <a:prstGeom prst="rect">
            <a:avLst/>
          </a:prstGeom>
          <a:noFill/>
        </p:spPr>
      </p:pic>
      <p:pic>
        <p:nvPicPr>
          <p:cNvPr id="32" name="Picture 8" hidden="0"/>
          <p:cNvPicPr>
            <a:picLocks noChangeAspect="1" noChangeArrowheads="1"/>
          </p:cNvPicPr>
          <p:nvPr isPhoto="0" userDrawn="0"/>
        </p:nvPicPr>
        <p:blipFill>
          <a:blip r:embed="rId29"/>
          <a:stretch/>
        </p:blipFill>
        <p:spPr bwMode="auto">
          <a:xfrm>
            <a:off x="8340725" y="5436610"/>
            <a:ext cx="1641602" cy="864000"/>
          </a:xfrm>
          <a:prstGeom prst="rect">
            <a:avLst/>
          </a:prstGeom>
          <a:noFill/>
        </p:spPr>
      </p:pic>
      <p:pic>
        <p:nvPicPr>
          <p:cNvPr id="33" name="Picture 8" hidden="0"/>
          <p:cNvPicPr>
            <a:picLocks noChangeAspect="1" noChangeArrowheads="1"/>
          </p:cNvPicPr>
          <p:nvPr isPhoto="0" userDrawn="0"/>
        </p:nvPicPr>
        <p:blipFill>
          <a:blip r:embed="rId30"/>
          <a:stretch/>
        </p:blipFill>
        <p:spPr bwMode="auto">
          <a:xfrm>
            <a:off x="9994907" y="5436610"/>
            <a:ext cx="1641600" cy="864000"/>
          </a:xfrm>
          <a:prstGeom prst="rect">
            <a:avLst/>
          </a:prstGeom>
          <a:noFill/>
        </p:spPr>
      </p:pic>
      <p:pic>
        <p:nvPicPr>
          <p:cNvPr id="34" name="Picture 8" hidden="0"/>
          <p:cNvPicPr>
            <a:picLocks noChangeAspect="1" noChangeArrowheads="1"/>
          </p:cNvPicPr>
          <p:nvPr isPhoto="0" userDrawn="0"/>
        </p:nvPicPr>
        <p:blipFill>
          <a:blip r:embed="rId31"/>
          <a:stretch/>
        </p:blipFill>
        <p:spPr bwMode="auto">
          <a:xfrm>
            <a:off x="8935593" y="3687870"/>
            <a:ext cx="1340604" cy="7055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95400" y="54225"/>
            <a:ext cx="11017224" cy="782487"/>
          </a:xfrm>
        </p:spPr>
        <p:txBody>
          <a:bodyPr/>
          <a:lstStyle/>
          <a:p>
            <a:pPr>
              <a:defRPr/>
            </a:pPr>
            <a:r>
              <a:rPr lang="ru-RU"/>
              <a:t>Редакции корпоративной верси</a:t>
            </a:r>
            <a:r>
              <a:rPr lang="ru-RU"/>
              <a:t>и</a:t>
            </a:r>
            <a:endParaRPr/>
          </a:p>
        </p:txBody>
      </p:sp>
      <p:graphicFrame>
        <p:nvGraphicFramePr>
          <p:cNvPr id="5" name="Таблица 4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0" y="836712"/>
          <a:ext cx="12192000" cy="6021288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{FA0028D8-40F9-57B7-3BD9-BAE63DBFF159}</a:tableStyleId>
              </a:tblPr>
              <a:tblGrid>
                <a:gridCol w="2438400"/>
                <a:gridCol w="2438400"/>
                <a:gridCol w="2438400"/>
                <a:gridCol w="2438400"/>
                <a:gridCol w="2438400"/>
              </a:tblGrid>
              <a:tr h="758753">
                <a:tc>
                  <a:txBody>
                    <a:bodyPr/>
                    <a:p>
                      <a:pPr>
                        <a:defRPr/>
                      </a:pPr>
                      <a:endParaRPr lang="ru-RU" sz="1400" b="0" cap="all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L>
                    <a:lnR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R>
                    <a:lnT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T>
                    <a:lnB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b="0" cap="all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L>
                    <a:lnR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R>
                    <a:lnT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T>
                    <a:lnB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b="0" cap="all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L>
                    <a:lnR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R>
                    <a:lnT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T>
                    <a:lnB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b="0" cap="all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L>
                    <a:lnR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R>
                    <a:lnT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T>
                    <a:lnB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b="0" cap="all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L>
                    <a:lnR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R>
                    <a:lnT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T>
                    <a:lnB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B>
                    <a:noFill/>
                  </a:tcPr>
                </a:tc>
              </a:tr>
              <a:tr h="5262535">
                <a:tc>
                  <a:txBody>
                    <a:bodyPr/>
                    <a:p>
                      <a:pPr>
                        <a:defRPr/>
                      </a:pPr>
                      <a:endParaRPr lang="ru-RU" sz="1500"/>
                    </a:p>
                  </a:txBody>
                  <a:tcPr>
                    <a:lnL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L>
                    <a:lnR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R>
                    <a:lnT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T>
                    <a:lnB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L>
                    <a:lnR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R>
                    <a:lnT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T>
                    <a:lnB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L>
                    <a:lnR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R>
                    <a:lnT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T>
                    <a:lnB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L>
                    <a:lnR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R>
                    <a:lnT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T>
                    <a:lnB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lnL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L>
                    <a:lnR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R>
                    <a:lnT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T>
                    <a:lnB w="12700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Box 13" hidden="0"/>
          <p:cNvSpPr/>
          <p:nvPr isPhoto="0" userDrawn="0"/>
        </p:nvSpPr>
        <p:spPr bwMode="auto">
          <a:xfrm>
            <a:off x="106861" y="1737683"/>
            <a:ext cx="1596651" cy="292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300" i="0" u="none" strike="noStrike" cap="none" spc="0">
                <a:solidFill>
                  <a:schemeClr val="tx1">
                    <a:lumMod val="75000"/>
                  </a:schemeClr>
                </a:solidFill>
                <a:ea typeface="Roboto"/>
                <a:cs typeface="+mn-lt"/>
              </a:rPr>
              <a:t>Приложения</a:t>
            </a:r>
            <a:endParaRPr sz="130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Прямоугольник 15" hidden="0"/>
          <p:cNvSpPr/>
          <p:nvPr isPhoto="0" userDrawn="0"/>
        </p:nvSpPr>
        <p:spPr bwMode="auto">
          <a:xfrm>
            <a:off x="479376" y="3260858"/>
            <a:ext cx="1073710" cy="19713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Органайзер</a:t>
            </a:r>
            <a:endParaRPr sz="900"/>
          </a:p>
        </p:txBody>
      </p:sp>
      <p:sp>
        <p:nvSpPr>
          <p:cNvPr id="8" name="Прямоугольник 50" hidden="0"/>
          <p:cNvSpPr/>
          <p:nvPr isPhoto="0" userDrawn="0"/>
        </p:nvSpPr>
        <p:spPr bwMode="auto">
          <a:xfrm>
            <a:off x="493401" y="4048078"/>
            <a:ext cx="1073708" cy="17682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Медиаплеер</a:t>
            </a:r>
            <a:endParaRPr sz="900"/>
          </a:p>
        </p:txBody>
      </p:sp>
      <p:sp>
        <p:nvSpPr>
          <p:cNvPr id="9" name="Прямоугольник 61" hidden="0"/>
          <p:cNvSpPr/>
          <p:nvPr isPhoto="0" userDrawn="0"/>
        </p:nvSpPr>
        <p:spPr bwMode="auto">
          <a:xfrm>
            <a:off x="479376" y="3669353"/>
            <a:ext cx="1073707" cy="17305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Галерея</a:t>
            </a:r>
            <a:endParaRPr sz="900"/>
          </a:p>
        </p:txBody>
      </p:sp>
      <p:pic>
        <p:nvPicPr>
          <p:cNvPr id="10" name="Рисунок 21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97802" y="2061896"/>
            <a:ext cx="324000" cy="324000"/>
          </a:xfrm>
          <a:prstGeom prst="rect">
            <a:avLst/>
          </a:prstGeom>
        </p:spPr>
      </p:pic>
      <p:pic>
        <p:nvPicPr>
          <p:cNvPr id="11" name="Рисунок 2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92198" y="2443993"/>
            <a:ext cx="324000" cy="324000"/>
          </a:xfrm>
          <a:prstGeom prst="rect">
            <a:avLst/>
          </a:prstGeom>
        </p:spPr>
      </p:pic>
      <p:pic>
        <p:nvPicPr>
          <p:cNvPr id="12" name="Рисунок 23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192198" y="2834743"/>
            <a:ext cx="324000" cy="324000"/>
          </a:xfrm>
          <a:prstGeom prst="rect">
            <a:avLst/>
          </a:prstGeom>
        </p:spPr>
      </p:pic>
      <p:pic>
        <p:nvPicPr>
          <p:cNvPr id="13" name="Рисунок 24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197802" y="3614644"/>
            <a:ext cx="324000" cy="324000"/>
          </a:xfrm>
          <a:prstGeom prst="rect">
            <a:avLst/>
          </a:prstGeom>
        </p:spPr>
      </p:pic>
      <p:pic>
        <p:nvPicPr>
          <p:cNvPr id="14" name="Рисунок 25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197802" y="4009863"/>
            <a:ext cx="324000" cy="324000"/>
          </a:xfrm>
          <a:prstGeom prst="rect">
            <a:avLst/>
          </a:prstGeom>
        </p:spPr>
      </p:pic>
      <p:pic>
        <p:nvPicPr>
          <p:cNvPr id="15" name="Рисунок 26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197802" y="3227376"/>
            <a:ext cx="324000" cy="324000"/>
          </a:xfrm>
          <a:prstGeom prst="rect">
            <a:avLst/>
          </a:prstGeom>
        </p:spPr>
      </p:pic>
      <p:sp>
        <p:nvSpPr>
          <p:cNvPr id="16" name="Прямоугольник 15" hidden="0"/>
          <p:cNvSpPr/>
          <p:nvPr isPhoto="0" userDrawn="0"/>
        </p:nvSpPr>
        <p:spPr bwMode="auto">
          <a:xfrm>
            <a:off x="479376" y="2120802"/>
            <a:ext cx="1073710" cy="16954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Тексты</a:t>
            </a:r>
            <a:endParaRPr sz="900"/>
          </a:p>
        </p:txBody>
      </p:sp>
      <p:sp>
        <p:nvSpPr>
          <p:cNvPr id="17" name="Прямоугольник 15" hidden="0"/>
          <p:cNvSpPr/>
          <p:nvPr isPhoto="0" userDrawn="0"/>
        </p:nvSpPr>
        <p:spPr bwMode="auto">
          <a:xfrm>
            <a:off x="493401" y="2502633"/>
            <a:ext cx="1073710" cy="16954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Таблицы</a:t>
            </a:r>
            <a:endParaRPr sz="900"/>
          </a:p>
        </p:txBody>
      </p:sp>
      <p:sp>
        <p:nvSpPr>
          <p:cNvPr id="18" name="Прямоугольник 15" hidden="0"/>
          <p:cNvSpPr/>
          <p:nvPr isPhoto="0" userDrawn="0"/>
        </p:nvSpPr>
        <p:spPr bwMode="auto">
          <a:xfrm>
            <a:off x="493401" y="2893599"/>
            <a:ext cx="1073710" cy="16954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Презентации</a:t>
            </a:r>
            <a:endParaRPr sz="900"/>
          </a:p>
        </p:txBody>
      </p:sp>
      <p:sp>
        <p:nvSpPr>
          <p:cNvPr id="19" name="TextBox 13" hidden="0"/>
          <p:cNvSpPr/>
          <p:nvPr isPhoto="0" userDrawn="0"/>
        </p:nvSpPr>
        <p:spPr bwMode="auto">
          <a:xfrm>
            <a:off x="119945" y="845239"/>
            <a:ext cx="230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0" cap="all">
                <a:solidFill>
                  <a:schemeClr val="tx1"/>
                </a:solidFill>
              </a:rPr>
              <a:t>Р7-Офис </a:t>
            </a:r>
            <a:br>
              <a:rPr lang="ru-RU" sz="1400" b="0" cap="all">
                <a:solidFill>
                  <a:schemeClr val="tx1"/>
                </a:solidFill>
              </a:rPr>
            </a:br>
            <a:r>
              <a:rPr lang="ru-RU" sz="1400" b="0" cap="all">
                <a:solidFill>
                  <a:schemeClr val="tx1"/>
                </a:solidFill>
              </a:rPr>
              <a:t>Десктоп</a:t>
            </a:r>
            <a:endParaRPr/>
          </a:p>
        </p:txBody>
      </p:sp>
      <p:sp>
        <p:nvSpPr>
          <p:cNvPr id="20" name="TextBox 13" hidden="0"/>
          <p:cNvSpPr/>
          <p:nvPr isPhoto="0" userDrawn="0"/>
        </p:nvSpPr>
        <p:spPr bwMode="auto">
          <a:xfrm>
            <a:off x="2495600" y="845239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cap="all">
                <a:solidFill>
                  <a:schemeClr val="tx1"/>
                </a:solidFill>
              </a:rPr>
              <a:t>Р7-Офис </a:t>
            </a:r>
            <a:br>
              <a:rPr lang="ru-RU" sz="1400" b="0" cap="all">
                <a:solidFill>
                  <a:schemeClr val="tx1"/>
                </a:solidFill>
              </a:rPr>
            </a:br>
            <a:r>
              <a:rPr lang="ru-RU" sz="1400" b="0" cap="all">
                <a:solidFill>
                  <a:schemeClr val="tx1"/>
                </a:solidFill>
              </a:rPr>
              <a:t>Сервер базовый</a:t>
            </a:r>
            <a:endParaRPr/>
          </a:p>
        </p:txBody>
      </p:sp>
      <p:sp>
        <p:nvSpPr>
          <p:cNvPr id="21" name="TextBox 13" hidden="0"/>
          <p:cNvSpPr/>
          <p:nvPr isPhoto="0" userDrawn="0"/>
        </p:nvSpPr>
        <p:spPr bwMode="auto">
          <a:xfrm>
            <a:off x="4943871" y="845239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cap="all">
                <a:solidFill>
                  <a:schemeClr val="tx1"/>
                </a:solidFill>
              </a:rPr>
              <a:t>Р7-Офис </a:t>
            </a:r>
            <a:br>
              <a:rPr lang="ru-RU" sz="1400" b="0" cap="all">
                <a:solidFill>
                  <a:schemeClr val="tx1"/>
                </a:solidFill>
              </a:rPr>
            </a:br>
            <a:r>
              <a:rPr lang="ru-RU" sz="1400" b="0" cap="all">
                <a:solidFill>
                  <a:schemeClr val="tx1"/>
                </a:solidFill>
              </a:rPr>
              <a:t>Сервер оптимальный</a:t>
            </a:r>
            <a:endParaRPr/>
          </a:p>
        </p:txBody>
      </p:sp>
      <p:sp>
        <p:nvSpPr>
          <p:cNvPr id="22" name="TextBox 13" hidden="0"/>
          <p:cNvSpPr/>
          <p:nvPr isPhoto="0" userDrawn="0"/>
        </p:nvSpPr>
        <p:spPr bwMode="auto">
          <a:xfrm>
            <a:off x="7392144" y="836712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cap="all">
                <a:solidFill>
                  <a:schemeClr val="tx1"/>
                </a:solidFill>
              </a:rPr>
              <a:t>Р7-Офис </a:t>
            </a:r>
            <a:br>
              <a:rPr lang="ru-RU" sz="1400" b="0" cap="all">
                <a:solidFill>
                  <a:schemeClr val="tx1"/>
                </a:solidFill>
              </a:rPr>
            </a:br>
            <a:r>
              <a:rPr lang="ru-RU" sz="1400" b="0" cap="all">
                <a:solidFill>
                  <a:schemeClr val="tx1"/>
                </a:solidFill>
              </a:rPr>
              <a:t>Сервер базовый</a:t>
            </a:r>
            <a:r>
              <a:rPr lang="ru-RU" sz="1400" b="0" cap="all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br>
              <a:rPr lang="ru-RU" sz="1400" b="0" cap="all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400" b="0" cap="all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Десктоп</a:t>
            </a:r>
            <a:endParaRPr lang="ru-RU" sz="1400" b="0" cap="all">
              <a:solidFill>
                <a:schemeClr val="tx1"/>
              </a:solidFill>
            </a:endParaRPr>
          </a:p>
        </p:txBody>
      </p:sp>
      <p:sp>
        <p:nvSpPr>
          <p:cNvPr id="23" name="TextBox 13" hidden="0"/>
          <p:cNvSpPr/>
          <p:nvPr isPhoto="0" userDrawn="0"/>
        </p:nvSpPr>
        <p:spPr bwMode="auto">
          <a:xfrm flipH="0" flipV="0">
            <a:off x="9840415" y="836712"/>
            <a:ext cx="2584099" cy="738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cap="all">
                <a:solidFill>
                  <a:schemeClr val="tx1"/>
                </a:solidFill>
              </a:rPr>
              <a:t>Р7-Офис </a:t>
            </a:r>
            <a:br>
              <a:rPr lang="ru-RU" sz="1400" b="0" cap="all">
                <a:solidFill>
                  <a:schemeClr val="tx1"/>
                </a:solidFill>
              </a:rPr>
            </a:br>
            <a:r>
              <a:rPr lang="ru-RU" sz="1400" b="0" cap="all">
                <a:solidFill>
                  <a:schemeClr val="tx1"/>
                </a:solidFill>
              </a:rPr>
              <a:t>Сервер оптимальный</a:t>
            </a:r>
            <a:r>
              <a:rPr lang="ru-RU" sz="1400" b="0" cap="all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br>
              <a:rPr lang="ru-RU" sz="1400" b="0" cap="all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400" b="0" cap="all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Десктоп</a:t>
            </a:r>
            <a:endParaRPr lang="ru-RU" sz="1400" b="0" cap="all">
              <a:solidFill>
                <a:schemeClr val="tx1"/>
              </a:solidFill>
            </a:endParaRPr>
          </a:p>
        </p:txBody>
      </p:sp>
      <p:sp>
        <p:nvSpPr>
          <p:cNvPr id="24" name="TextBox 13" hidden="0"/>
          <p:cNvSpPr/>
          <p:nvPr isPhoto="0" userDrawn="0"/>
        </p:nvSpPr>
        <p:spPr bwMode="auto">
          <a:xfrm>
            <a:off x="9768006" y="1753031"/>
            <a:ext cx="227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i="0" u="none" strike="noStrike" cap="none" spc="0">
                <a:solidFill>
                  <a:schemeClr val="tx1">
                    <a:lumMod val="75000"/>
                  </a:schemeClr>
                </a:solidFill>
                <a:ea typeface="Roboto"/>
                <a:cs typeface="+mn-lt"/>
              </a:rPr>
              <a:t>Онлайн-редакторы</a:t>
            </a:r>
            <a:endParaRPr sz="12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25" name="Рисунок 6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865946" y="2067307"/>
            <a:ext cx="324000" cy="324000"/>
          </a:xfrm>
          <a:prstGeom prst="rect">
            <a:avLst/>
          </a:prstGeom>
        </p:spPr>
      </p:pic>
      <p:pic>
        <p:nvPicPr>
          <p:cNvPr id="26" name="Рисунок 63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1031418" y="2061896"/>
            <a:ext cx="324000" cy="324000"/>
          </a:xfrm>
          <a:prstGeom prst="rect">
            <a:avLst/>
          </a:prstGeom>
        </p:spPr>
      </p:pic>
      <p:pic>
        <p:nvPicPr>
          <p:cNvPr id="27" name="Рисунок 64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9865946" y="2443993"/>
            <a:ext cx="324000" cy="324000"/>
          </a:xfrm>
          <a:prstGeom prst="rect">
            <a:avLst/>
          </a:prstGeom>
        </p:spPr>
      </p:pic>
      <p:sp>
        <p:nvSpPr>
          <p:cNvPr id="28" name="Прямоугольник 15" hidden="0"/>
          <p:cNvSpPr/>
          <p:nvPr isPhoto="0" userDrawn="0"/>
        </p:nvSpPr>
        <p:spPr bwMode="auto">
          <a:xfrm>
            <a:off x="10139056" y="2125857"/>
            <a:ext cx="712993" cy="16449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Тексты</a:t>
            </a:r>
            <a:endParaRPr sz="900"/>
          </a:p>
        </p:txBody>
      </p:sp>
      <p:sp>
        <p:nvSpPr>
          <p:cNvPr id="29" name="Прямоугольник 15" hidden="0"/>
          <p:cNvSpPr/>
          <p:nvPr isPhoto="0" userDrawn="0"/>
        </p:nvSpPr>
        <p:spPr bwMode="auto">
          <a:xfrm>
            <a:off x="11307805" y="2120802"/>
            <a:ext cx="956523" cy="193342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Таблицы</a:t>
            </a:r>
            <a:endParaRPr sz="900"/>
          </a:p>
        </p:txBody>
      </p:sp>
      <p:sp>
        <p:nvSpPr>
          <p:cNvPr id="30" name="Прямоугольник 15" hidden="0"/>
          <p:cNvSpPr/>
          <p:nvPr isPhoto="0" userDrawn="0"/>
        </p:nvSpPr>
        <p:spPr bwMode="auto">
          <a:xfrm>
            <a:off x="10139056" y="2507171"/>
            <a:ext cx="1073710" cy="16954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Презентации</a:t>
            </a:r>
            <a:endParaRPr sz="900"/>
          </a:p>
        </p:txBody>
      </p:sp>
      <p:sp>
        <p:nvSpPr>
          <p:cNvPr id="31" name="TextBox 13" hidden="0"/>
          <p:cNvSpPr/>
          <p:nvPr isPhoto="0" userDrawn="0"/>
        </p:nvSpPr>
        <p:spPr bwMode="auto">
          <a:xfrm>
            <a:off x="9775005" y="4414033"/>
            <a:ext cx="227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i="0" u="none" strike="noStrike" cap="none" spc="0">
                <a:solidFill>
                  <a:schemeClr val="tx1">
                    <a:lumMod val="75000"/>
                  </a:schemeClr>
                </a:solidFill>
                <a:ea typeface="Roboto"/>
                <a:cs typeface="+mn-lt"/>
              </a:rPr>
              <a:t>Модули совместной работы</a:t>
            </a:r>
            <a:endParaRPr sz="12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32" name="Рисунок 22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>
            <a:off x="11031211" y="5008969"/>
            <a:ext cx="254291" cy="252000"/>
          </a:xfrm>
          <a:prstGeom prst="rect">
            <a:avLst/>
          </a:prstGeom>
        </p:spPr>
      </p:pic>
      <p:pic>
        <p:nvPicPr>
          <p:cNvPr id="33" name="Рисунок 23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>
            <a:off x="11031211" y="5282919"/>
            <a:ext cx="254291" cy="252000"/>
          </a:xfrm>
          <a:prstGeom prst="rect">
            <a:avLst/>
          </a:prstGeom>
        </p:spPr>
      </p:pic>
      <p:pic>
        <p:nvPicPr>
          <p:cNvPr id="34" name="Рисунок 24" hidden="0"/>
          <p:cNvPicPr>
            <a:picLocks noChangeAspect="1"/>
          </p:cNvPicPr>
          <p:nvPr isPhoto="0" userDrawn="0"/>
        </p:nvPicPr>
        <p:blipFill>
          <a:blip r:embed="rId10"/>
          <a:stretch/>
        </p:blipFill>
        <p:spPr bwMode="auto">
          <a:xfrm>
            <a:off x="9905484" y="5547395"/>
            <a:ext cx="254291" cy="252000"/>
          </a:xfrm>
          <a:prstGeom prst="rect">
            <a:avLst/>
          </a:prstGeom>
        </p:spPr>
      </p:pic>
      <p:sp>
        <p:nvSpPr>
          <p:cNvPr id="35" name="Прямоугольник 25" hidden="0"/>
          <p:cNvSpPr/>
          <p:nvPr isPhoto="0" userDrawn="0"/>
        </p:nvSpPr>
        <p:spPr bwMode="auto">
          <a:xfrm>
            <a:off x="10095107" y="4735579"/>
            <a:ext cx="917221" cy="21577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900"/>
              <a:t>Документы</a:t>
            </a:r>
            <a:endParaRPr sz="900"/>
          </a:p>
        </p:txBody>
      </p:sp>
      <p:sp>
        <p:nvSpPr>
          <p:cNvPr id="36" name="Прямоугольник 26" hidden="0"/>
          <p:cNvSpPr/>
          <p:nvPr isPhoto="0" userDrawn="0"/>
        </p:nvSpPr>
        <p:spPr bwMode="auto">
          <a:xfrm>
            <a:off x="10095107" y="4998604"/>
            <a:ext cx="721819" cy="207541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900"/>
              <a:t>Проекты</a:t>
            </a:r>
            <a:endParaRPr/>
          </a:p>
        </p:txBody>
      </p:sp>
      <p:sp>
        <p:nvSpPr>
          <p:cNvPr id="37" name="Прямоугольник 27" hidden="0"/>
          <p:cNvSpPr/>
          <p:nvPr isPhoto="0" userDrawn="0"/>
        </p:nvSpPr>
        <p:spPr bwMode="auto">
          <a:xfrm>
            <a:off x="10095107" y="5282919"/>
            <a:ext cx="945482" cy="22367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en-US" sz="900"/>
              <a:t>CRM</a:t>
            </a:r>
            <a:endParaRPr sz="900"/>
          </a:p>
        </p:txBody>
      </p:sp>
      <p:sp>
        <p:nvSpPr>
          <p:cNvPr id="38" name="Прямоугольник 31" hidden="0"/>
          <p:cNvSpPr/>
          <p:nvPr isPhoto="0" userDrawn="0"/>
        </p:nvSpPr>
        <p:spPr bwMode="auto">
          <a:xfrm>
            <a:off x="10095107" y="5563983"/>
            <a:ext cx="945482" cy="20969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900"/>
              <a:t>Сообщество</a:t>
            </a:r>
            <a:endParaRPr sz="900"/>
          </a:p>
        </p:txBody>
      </p:sp>
      <p:sp>
        <p:nvSpPr>
          <p:cNvPr id="39" name="Прямоугольник 32" hidden="0"/>
          <p:cNvSpPr/>
          <p:nvPr isPhoto="0" userDrawn="0"/>
        </p:nvSpPr>
        <p:spPr bwMode="auto">
          <a:xfrm>
            <a:off x="10095107" y="5811958"/>
            <a:ext cx="945482" cy="19231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900"/>
              <a:t>Лента</a:t>
            </a:r>
            <a:endParaRPr sz="900"/>
          </a:p>
        </p:txBody>
      </p:sp>
      <p:pic>
        <p:nvPicPr>
          <p:cNvPr id="40" name="Рисунок 48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>
            <a:off x="11031211" y="5547395"/>
            <a:ext cx="254291" cy="252000"/>
          </a:xfrm>
          <a:prstGeom prst="rect">
            <a:avLst/>
          </a:prstGeom>
        </p:spPr>
      </p:pic>
      <p:pic>
        <p:nvPicPr>
          <p:cNvPr id="41" name="Рисунок 78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>
            <a:off x="11031211" y="4725144"/>
            <a:ext cx="254291" cy="252000"/>
          </a:xfrm>
          <a:prstGeom prst="rect">
            <a:avLst/>
          </a:prstGeom>
        </p:spPr>
      </p:pic>
      <p:pic>
        <p:nvPicPr>
          <p:cNvPr id="42" name="Рисунок 79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>
            <a:off x="9896121" y="5008969"/>
            <a:ext cx="252000" cy="252000"/>
          </a:xfrm>
          <a:prstGeom prst="rect">
            <a:avLst/>
          </a:prstGeom>
        </p:spPr>
      </p:pic>
      <p:pic>
        <p:nvPicPr>
          <p:cNvPr id="43" name="Рисунок 62" hidden="0"/>
          <p:cNvPicPr>
            <a:picLocks noChangeAspect="1"/>
          </p:cNvPicPr>
          <p:nvPr isPhoto="0" userDrawn="0"/>
        </p:nvPicPr>
        <p:blipFill>
          <a:blip r:embed="rId14"/>
          <a:stretch/>
        </p:blipFill>
        <p:spPr bwMode="auto">
          <a:xfrm>
            <a:off x="9896123" y="5282919"/>
            <a:ext cx="254291" cy="252000"/>
          </a:xfrm>
          <a:prstGeom prst="rect">
            <a:avLst/>
          </a:prstGeom>
        </p:spPr>
      </p:pic>
      <p:pic>
        <p:nvPicPr>
          <p:cNvPr id="44" name="Рисунок 81" hidden="0"/>
          <p:cNvPicPr>
            <a:picLocks noChangeAspect="1"/>
          </p:cNvPicPr>
          <p:nvPr isPhoto="0" userDrawn="0"/>
        </p:nvPicPr>
        <p:blipFill>
          <a:blip r:embed="rId15"/>
          <a:stretch/>
        </p:blipFill>
        <p:spPr bwMode="auto">
          <a:xfrm>
            <a:off x="9896123" y="4725144"/>
            <a:ext cx="254291" cy="252000"/>
          </a:xfrm>
          <a:prstGeom prst="rect">
            <a:avLst/>
          </a:prstGeom>
        </p:spPr>
      </p:pic>
      <p:sp>
        <p:nvSpPr>
          <p:cNvPr id="45" name="Прямоугольник 33" hidden="0"/>
          <p:cNvSpPr/>
          <p:nvPr isPhoto="0" userDrawn="0"/>
        </p:nvSpPr>
        <p:spPr bwMode="auto">
          <a:xfrm>
            <a:off x="11247235" y="5570834"/>
            <a:ext cx="945482" cy="19334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Чат</a:t>
            </a:r>
            <a:endParaRPr sz="900"/>
          </a:p>
        </p:txBody>
      </p:sp>
      <p:sp>
        <p:nvSpPr>
          <p:cNvPr id="46" name="Прямоугольник 29" hidden="0"/>
          <p:cNvSpPr/>
          <p:nvPr isPhoto="0" userDrawn="0"/>
        </p:nvSpPr>
        <p:spPr bwMode="auto">
          <a:xfrm>
            <a:off x="11247235" y="5282919"/>
            <a:ext cx="945482" cy="22927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Календарь</a:t>
            </a:r>
            <a:endParaRPr sz="900"/>
          </a:p>
        </p:txBody>
      </p:sp>
      <p:sp>
        <p:nvSpPr>
          <p:cNvPr id="47" name="Прямоугольник 28" hidden="0"/>
          <p:cNvSpPr/>
          <p:nvPr isPhoto="0" userDrawn="0"/>
        </p:nvSpPr>
        <p:spPr bwMode="auto">
          <a:xfrm>
            <a:off x="11247235" y="5015661"/>
            <a:ext cx="945482" cy="22712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Почта</a:t>
            </a:r>
            <a:endParaRPr sz="900"/>
          </a:p>
        </p:txBody>
      </p:sp>
      <p:sp>
        <p:nvSpPr>
          <p:cNvPr id="48" name="Прямоугольник 30" hidden="0"/>
          <p:cNvSpPr/>
          <p:nvPr isPhoto="0" userDrawn="0"/>
        </p:nvSpPr>
        <p:spPr bwMode="auto">
          <a:xfrm>
            <a:off x="11247235" y="4765992"/>
            <a:ext cx="945482" cy="22147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Люди</a:t>
            </a:r>
            <a:endParaRPr sz="900"/>
          </a:p>
        </p:txBody>
      </p:sp>
      <p:pic>
        <p:nvPicPr>
          <p:cNvPr id="49" name="Рисунок 51" hidden="0"/>
          <p:cNvPicPr>
            <a:picLocks noChangeAspect="1"/>
          </p:cNvPicPr>
          <p:nvPr isPhoto="0" userDrawn="0"/>
        </p:nvPicPr>
        <p:blipFill>
          <a:blip r:embed="rId16"/>
          <a:stretch/>
        </p:blipFill>
        <p:spPr bwMode="auto">
          <a:xfrm>
            <a:off x="9905484" y="5811871"/>
            <a:ext cx="254291" cy="252000"/>
          </a:xfrm>
          <a:prstGeom prst="rect">
            <a:avLst/>
          </a:prstGeom>
        </p:spPr>
      </p:pic>
      <p:sp>
        <p:nvSpPr>
          <p:cNvPr id="50" name="Прямоугольник 15" hidden="0"/>
          <p:cNvSpPr/>
          <p:nvPr isPhoto="0" userDrawn="0"/>
        </p:nvSpPr>
        <p:spPr bwMode="auto">
          <a:xfrm>
            <a:off x="11307805" y="3266170"/>
            <a:ext cx="1073710" cy="19713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Органайзер</a:t>
            </a:r>
            <a:endParaRPr sz="900"/>
          </a:p>
        </p:txBody>
      </p:sp>
      <p:sp>
        <p:nvSpPr>
          <p:cNvPr id="51" name="Прямоугольник 50" hidden="0"/>
          <p:cNvSpPr/>
          <p:nvPr isPhoto="0" userDrawn="0"/>
        </p:nvSpPr>
        <p:spPr bwMode="auto">
          <a:xfrm>
            <a:off x="11307805" y="4011574"/>
            <a:ext cx="1073708" cy="17682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Медиаплеер</a:t>
            </a:r>
            <a:endParaRPr sz="900"/>
          </a:p>
        </p:txBody>
      </p:sp>
      <p:sp>
        <p:nvSpPr>
          <p:cNvPr id="52" name="Прямоугольник 61" hidden="0"/>
          <p:cNvSpPr/>
          <p:nvPr isPhoto="0" userDrawn="0"/>
        </p:nvSpPr>
        <p:spPr bwMode="auto">
          <a:xfrm>
            <a:off x="11307805" y="3632507"/>
            <a:ext cx="1073707" cy="17305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Галерея</a:t>
            </a:r>
            <a:endParaRPr sz="900"/>
          </a:p>
        </p:txBody>
      </p:sp>
      <p:pic>
        <p:nvPicPr>
          <p:cNvPr id="53" name="Рисунок 94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11035880" y="3573601"/>
            <a:ext cx="324000" cy="324000"/>
          </a:xfrm>
          <a:prstGeom prst="rect">
            <a:avLst/>
          </a:prstGeom>
        </p:spPr>
      </p:pic>
      <p:pic>
        <p:nvPicPr>
          <p:cNvPr id="54" name="Рисунок 95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11035880" y="3948396"/>
            <a:ext cx="324000" cy="324000"/>
          </a:xfrm>
          <a:prstGeom prst="rect">
            <a:avLst/>
          </a:prstGeom>
        </p:spPr>
      </p:pic>
      <p:pic>
        <p:nvPicPr>
          <p:cNvPr id="55" name="Рисунок 96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11035880" y="3197428"/>
            <a:ext cx="324000" cy="324000"/>
          </a:xfrm>
          <a:prstGeom prst="rect">
            <a:avLst/>
          </a:prstGeom>
        </p:spPr>
      </p:pic>
      <p:sp>
        <p:nvSpPr>
          <p:cNvPr id="56" name="TextBox 13" hidden="0"/>
          <p:cNvSpPr/>
          <p:nvPr isPhoto="0" userDrawn="0"/>
        </p:nvSpPr>
        <p:spPr bwMode="auto">
          <a:xfrm>
            <a:off x="9768006" y="2883152"/>
            <a:ext cx="227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i="0" u="none" strike="noStrike" cap="none" spc="0">
                <a:solidFill>
                  <a:schemeClr val="tx1">
                    <a:lumMod val="75000"/>
                  </a:schemeClr>
                </a:solidFill>
                <a:ea typeface="Roboto"/>
                <a:cs typeface="+mn-lt"/>
              </a:rPr>
              <a:t>Приложения</a:t>
            </a:r>
            <a:endParaRPr sz="12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57" name="Рисунок 101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865946" y="3197428"/>
            <a:ext cx="324000" cy="324000"/>
          </a:xfrm>
          <a:prstGeom prst="rect">
            <a:avLst/>
          </a:prstGeom>
        </p:spPr>
      </p:pic>
      <p:pic>
        <p:nvPicPr>
          <p:cNvPr id="58" name="Рисунок 10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871734" y="3573601"/>
            <a:ext cx="324000" cy="324000"/>
          </a:xfrm>
          <a:prstGeom prst="rect">
            <a:avLst/>
          </a:prstGeom>
        </p:spPr>
      </p:pic>
      <p:pic>
        <p:nvPicPr>
          <p:cNvPr id="59" name="Рисунок 103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9865946" y="3948396"/>
            <a:ext cx="324000" cy="324000"/>
          </a:xfrm>
          <a:prstGeom prst="rect">
            <a:avLst/>
          </a:prstGeom>
        </p:spPr>
      </p:pic>
      <p:sp>
        <p:nvSpPr>
          <p:cNvPr id="60" name="Прямоугольник 15" hidden="0"/>
          <p:cNvSpPr/>
          <p:nvPr isPhoto="0" userDrawn="0"/>
        </p:nvSpPr>
        <p:spPr bwMode="auto">
          <a:xfrm>
            <a:off x="10139056" y="3255978"/>
            <a:ext cx="712993" cy="16449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Тексты</a:t>
            </a:r>
            <a:endParaRPr sz="900"/>
          </a:p>
        </p:txBody>
      </p:sp>
      <p:sp>
        <p:nvSpPr>
          <p:cNvPr id="61" name="Прямоугольник 15" hidden="0"/>
          <p:cNvSpPr/>
          <p:nvPr isPhoto="0" userDrawn="0"/>
        </p:nvSpPr>
        <p:spPr bwMode="auto">
          <a:xfrm>
            <a:off x="10148121" y="3632507"/>
            <a:ext cx="956523" cy="193342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Таблицы</a:t>
            </a:r>
            <a:endParaRPr sz="900"/>
          </a:p>
        </p:txBody>
      </p:sp>
      <p:sp>
        <p:nvSpPr>
          <p:cNvPr id="62" name="Прямоугольник 15" hidden="0"/>
          <p:cNvSpPr/>
          <p:nvPr isPhoto="0" userDrawn="0"/>
        </p:nvSpPr>
        <p:spPr bwMode="auto">
          <a:xfrm>
            <a:off x="10139056" y="4011574"/>
            <a:ext cx="1073710" cy="16954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Презентации</a:t>
            </a:r>
            <a:endParaRPr sz="900"/>
          </a:p>
        </p:txBody>
      </p:sp>
      <p:sp>
        <p:nvSpPr>
          <p:cNvPr id="63" name="TextBox 13" hidden="0"/>
          <p:cNvSpPr/>
          <p:nvPr isPhoto="0" userDrawn="0"/>
        </p:nvSpPr>
        <p:spPr bwMode="auto">
          <a:xfrm>
            <a:off x="9775005" y="6139637"/>
            <a:ext cx="227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ru-RU" sz="1200" b="0" i="0">
                <a:solidFill>
                  <a:srgbClr val="333333"/>
                </a:solidFill>
                <a:latin typeface="Roboto"/>
              </a:rPr>
              <a:t>Видео-конференции</a:t>
            </a:r>
            <a:endParaRPr/>
          </a:p>
        </p:txBody>
      </p:sp>
      <p:pic>
        <p:nvPicPr>
          <p:cNvPr id="64" name="Рисунок 108" hidden="0"/>
          <p:cNvPicPr>
            <a:picLocks noChangeAspect="1"/>
          </p:cNvPicPr>
          <p:nvPr isPhoto="0" userDrawn="0"/>
        </p:nvPicPr>
        <p:blipFill>
          <a:blip r:embed="rId17"/>
          <a:stretch/>
        </p:blipFill>
        <p:spPr bwMode="auto">
          <a:xfrm>
            <a:off x="9865946" y="6427669"/>
            <a:ext cx="324000" cy="324000"/>
          </a:xfrm>
          <a:prstGeom prst="rect">
            <a:avLst/>
          </a:prstGeom>
        </p:spPr>
      </p:pic>
      <p:sp>
        <p:nvSpPr>
          <p:cNvPr id="65" name="Прямоугольник 15" hidden="0"/>
          <p:cNvSpPr/>
          <p:nvPr isPhoto="0" userDrawn="0"/>
        </p:nvSpPr>
        <p:spPr bwMode="auto">
          <a:xfrm>
            <a:off x="10139056" y="6486219"/>
            <a:ext cx="712993" cy="16449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 b="0" i="0">
                <a:solidFill>
                  <a:srgbClr val="555555"/>
                </a:solidFill>
                <a:latin typeface="Roboto"/>
              </a:rPr>
              <a:t>Команда</a:t>
            </a:r>
            <a:endParaRPr sz="900"/>
          </a:p>
        </p:txBody>
      </p:sp>
      <p:sp>
        <p:nvSpPr>
          <p:cNvPr id="66" name="TextBox 13" hidden="0"/>
          <p:cNvSpPr/>
          <p:nvPr isPhoto="0" userDrawn="0"/>
        </p:nvSpPr>
        <p:spPr bwMode="auto">
          <a:xfrm>
            <a:off x="7318202" y="1753031"/>
            <a:ext cx="227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i="0" u="none" strike="noStrike" cap="none" spc="0">
                <a:solidFill>
                  <a:schemeClr val="tx1">
                    <a:lumMod val="75000"/>
                  </a:schemeClr>
                </a:solidFill>
                <a:ea typeface="Roboto"/>
                <a:cs typeface="+mn-lt"/>
              </a:rPr>
              <a:t>Онлайн-редакторы</a:t>
            </a:r>
            <a:endParaRPr sz="12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7" name="Рисунок 111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7416142" y="2067307"/>
            <a:ext cx="324000" cy="324000"/>
          </a:xfrm>
          <a:prstGeom prst="rect">
            <a:avLst/>
          </a:prstGeom>
        </p:spPr>
      </p:pic>
      <p:pic>
        <p:nvPicPr>
          <p:cNvPr id="68" name="Рисунок 11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581614" y="2061896"/>
            <a:ext cx="324000" cy="324000"/>
          </a:xfrm>
          <a:prstGeom prst="rect">
            <a:avLst/>
          </a:prstGeom>
        </p:spPr>
      </p:pic>
      <p:pic>
        <p:nvPicPr>
          <p:cNvPr id="69" name="Рисунок 113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7416142" y="2443993"/>
            <a:ext cx="324000" cy="324000"/>
          </a:xfrm>
          <a:prstGeom prst="rect">
            <a:avLst/>
          </a:prstGeom>
        </p:spPr>
      </p:pic>
      <p:sp>
        <p:nvSpPr>
          <p:cNvPr id="70" name="Прямоугольник 15" hidden="0"/>
          <p:cNvSpPr/>
          <p:nvPr isPhoto="0" userDrawn="0"/>
        </p:nvSpPr>
        <p:spPr bwMode="auto">
          <a:xfrm>
            <a:off x="7689251" y="2125857"/>
            <a:ext cx="712993" cy="16449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Тексты</a:t>
            </a:r>
            <a:endParaRPr sz="900"/>
          </a:p>
        </p:txBody>
      </p:sp>
      <p:sp>
        <p:nvSpPr>
          <p:cNvPr id="71" name="Прямоугольник 15" hidden="0"/>
          <p:cNvSpPr/>
          <p:nvPr isPhoto="0" userDrawn="0"/>
        </p:nvSpPr>
        <p:spPr bwMode="auto">
          <a:xfrm>
            <a:off x="8858001" y="2120802"/>
            <a:ext cx="956523" cy="193342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Таблицы</a:t>
            </a:r>
            <a:endParaRPr sz="900"/>
          </a:p>
        </p:txBody>
      </p:sp>
      <p:sp>
        <p:nvSpPr>
          <p:cNvPr id="72" name="Прямоугольник 15" hidden="0"/>
          <p:cNvSpPr/>
          <p:nvPr isPhoto="0" userDrawn="0"/>
        </p:nvSpPr>
        <p:spPr bwMode="auto">
          <a:xfrm>
            <a:off x="7689251" y="2507171"/>
            <a:ext cx="1073710" cy="16954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Презентации</a:t>
            </a:r>
            <a:endParaRPr sz="900"/>
          </a:p>
        </p:txBody>
      </p:sp>
      <p:sp>
        <p:nvSpPr>
          <p:cNvPr id="73" name="TextBox 13" hidden="0"/>
          <p:cNvSpPr/>
          <p:nvPr isPhoto="0" userDrawn="0"/>
        </p:nvSpPr>
        <p:spPr bwMode="auto">
          <a:xfrm>
            <a:off x="7325201" y="4414033"/>
            <a:ext cx="227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i="0" u="none" strike="noStrike" cap="none" spc="0">
                <a:solidFill>
                  <a:schemeClr val="tx1">
                    <a:lumMod val="75000"/>
                  </a:schemeClr>
                </a:solidFill>
                <a:ea typeface="Roboto"/>
                <a:cs typeface="+mn-lt"/>
              </a:rPr>
              <a:t>Модули совместной работы</a:t>
            </a:r>
            <a:endParaRPr sz="12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74" name="Рисунок 22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>
            <a:off x="8581407" y="5008969"/>
            <a:ext cx="254291" cy="252000"/>
          </a:xfrm>
          <a:prstGeom prst="rect">
            <a:avLst/>
          </a:prstGeom>
        </p:spPr>
      </p:pic>
      <p:pic>
        <p:nvPicPr>
          <p:cNvPr id="75" name="Рисунок 23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>
            <a:off x="8581407" y="5282919"/>
            <a:ext cx="254291" cy="252000"/>
          </a:xfrm>
          <a:prstGeom prst="rect">
            <a:avLst/>
          </a:prstGeom>
        </p:spPr>
      </p:pic>
      <p:pic>
        <p:nvPicPr>
          <p:cNvPr id="76" name="Рисунок 24" hidden="0"/>
          <p:cNvPicPr>
            <a:picLocks noChangeAspect="1"/>
          </p:cNvPicPr>
          <p:nvPr isPhoto="0" userDrawn="0"/>
        </p:nvPicPr>
        <p:blipFill>
          <a:blip r:embed="rId10"/>
          <a:stretch/>
        </p:blipFill>
        <p:spPr bwMode="auto">
          <a:xfrm>
            <a:off x="7455680" y="5547395"/>
            <a:ext cx="254291" cy="252000"/>
          </a:xfrm>
          <a:prstGeom prst="rect">
            <a:avLst/>
          </a:prstGeom>
        </p:spPr>
      </p:pic>
      <p:sp>
        <p:nvSpPr>
          <p:cNvPr id="77" name="Прямоугольник 25" hidden="0"/>
          <p:cNvSpPr/>
          <p:nvPr isPhoto="0" userDrawn="0"/>
        </p:nvSpPr>
        <p:spPr bwMode="auto">
          <a:xfrm>
            <a:off x="7645303" y="4735579"/>
            <a:ext cx="917221" cy="21577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900"/>
              <a:t>Документы</a:t>
            </a:r>
            <a:endParaRPr sz="900"/>
          </a:p>
        </p:txBody>
      </p:sp>
      <p:sp>
        <p:nvSpPr>
          <p:cNvPr id="78" name="Прямоугольник 26" hidden="0"/>
          <p:cNvSpPr/>
          <p:nvPr isPhoto="0" userDrawn="0"/>
        </p:nvSpPr>
        <p:spPr bwMode="auto">
          <a:xfrm>
            <a:off x="7645303" y="4998604"/>
            <a:ext cx="721819" cy="207541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900"/>
              <a:t>Проекты</a:t>
            </a:r>
            <a:endParaRPr/>
          </a:p>
        </p:txBody>
      </p:sp>
      <p:sp>
        <p:nvSpPr>
          <p:cNvPr id="79" name="Прямоугольник 27" hidden="0"/>
          <p:cNvSpPr/>
          <p:nvPr isPhoto="0" userDrawn="0"/>
        </p:nvSpPr>
        <p:spPr bwMode="auto">
          <a:xfrm>
            <a:off x="7645303" y="5282919"/>
            <a:ext cx="945482" cy="22367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en-US" sz="900"/>
              <a:t>CRM</a:t>
            </a:r>
            <a:endParaRPr sz="900"/>
          </a:p>
        </p:txBody>
      </p:sp>
      <p:sp>
        <p:nvSpPr>
          <p:cNvPr id="80" name="Прямоугольник 31" hidden="0"/>
          <p:cNvSpPr/>
          <p:nvPr isPhoto="0" userDrawn="0"/>
        </p:nvSpPr>
        <p:spPr bwMode="auto">
          <a:xfrm>
            <a:off x="7645303" y="5563983"/>
            <a:ext cx="945482" cy="20969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900"/>
              <a:t>Сообщество</a:t>
            </a:r>
            <a:endParaRPr sz="900"/>
          </a:p>
        </p:txBody>
      </p:sp>
      <p:sp>
        <p:nvSpPr>
          <p:cNvPr id="81" name="Прямоугольник 32" hidden="0"/>
          <p:cNvSpPr/>
          <p:nvPr isPhoto="0" userDrawn="0"/>
        </p:nvSpPr>
        <p:spPr bwMode="auto">
          <a:xfrm>
            <a:off x="7645303" y="5811958"/>
            <a:ext cx="945482" cy="19231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900"/>
              <a:t>Лента</a:t>
            </a:r>
            <a:endParaRPr sz="900"/>
          </a:p>
        </p:txBody>
      </p:sp>
      <p:pic>
        <p:nvPicPr>
          <p:cNvPr id="82" name="Рисунок 48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>
            <a:off x="8581407" y="5547395"/>
            <a:ext cx="254291" cy="252000"/>
          </a:xfrm>
          <a:prstGeom prst="rect">
            <a:avLst/>
          </a:prstGeom>
        </p:spPr>
      </p:pic>
      <p:pic>
        <p:nvPicPr>
          <p:cNvPr id="83" name="Рисунок 127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>
            <a:off x="8581407" y="4725144"/>
            <a:ext cx="254291" cy="252000"/>
          </a:xfrm>
          <a:prstGeom prst="rect">
            <a:avLst/>
          </a:prstGeom>
        </p:spPr>
      </p:pic>
      <p:pic>
        <p:nvPicPr>
          <p:cNvPr id="84" name="Рисунок 128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>
            <a:off x="7446317" y="5008969"/>
            <a:ext cx="252000" cy="252000"/>
          </a:xfrm>
          <a:prstGeom prst="rect">
            <a:avLst/>
          </a:prstGeom>
        </p:spPr>
      </p:pic>
      <p:pic>
        <p:nvPicPr>
          <p:cNvPr id="85" name="Рисунок 62" hidden="0"/>
          <p:cNvPicPr>
            <a:picLocks noChangeAspect="1"/>
          </p:cNvPicPr>
          <p:nvPr isPhoto="0" userDrawn="0"/>
        </p:nvPicPr>
        <p:blipFill>
          <a:blip r:embed="rId14"/>
          <a:stretch/>
        </p:blipFill>
        <p:spPr bwMode="auto">
          <a:xfrm>
            <a:off x="7446318" y="5282919"/>
            <a:ext cx="254291" cy="252000"/>
          </a:xfrm>
          <a:prstGeom prst="rect">
            <a:avLst/>
          </a:prstGeom>
        </p:spPr>
      </p:pic>
      <p:pic>
        <p:nvPicPr>
          <p:cNvPr id="86" name="Рисунок 130" hidden="0"/>
          <p:cNvPicPr>
            <a:picLocks noChangeAspect="1"/>
          </p:cNvPicPr>
          <p:nvPr isPhoto="0" userDrawn="0"/>
        </p:nvPicPr>
        <p:blipFill>
          <a:blip r:embed="rId15"/>
          <a:stretch/>
        </p:blipFill>
        <p:spPr bwMode="auto">
          <a:xfrm>
            <a:off x="7446318" y="4725144"/>
            <a:ext cx="254291" cy="252000"/>
          </a:xfrm>
          <a:prstGeom prst="rect">
            <a:avLst/>
          </a:prstGeom>
        </p:spPr>
      </p:pic>
      <p:sp>
        <p:nvSpPr>
          <p:cNvPr id="87" name="Прямоугольник 33" hidden="0"/>
          <p:cNvSpPr/>
          <p:nvPr isPhoto="0" userDrawn="0"/>
        </p:nvSpPr>
        <p:spPr bwMode="auto">
          <a:xfrm>
            <a:off x="8797431" y="5570834"/>
            <a:ext cx="945482" cy="19334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Чат</a:t>
            </a:r>
            <a:endParaRPr sz="900"/>
          </a:p>
        </p:txBody>
      </p:sp>
      <p:sp>
        <p:nvSpPr>
          <p:cNvPr id="88" name="Прямоугольник 29" hidden="0"/>
          <p:cNvSpPr/>
          <p:nvPr isPhoto="0" userDrawn="0"/>
        </p:nvSpPr>
        <p:spPr bwMode="auto">
          <a:xfrm>
            <a:off x="8797431" y="5282919"/>
            <a:ext cx="945482" cy="22927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Календарь</a:t>
            </a:r>
            <a:endParaRPr sz="900"/>
          </a:p>
        </p:txBody>
      </p:sp>
      <p:sp>
        <p:nvSpPr>
          <p:cNvPr id="89" name="Прямоугольник 28" hidden="0"/>
          <p:cNvSpPr/>
          <p:nvPr isPhoto="0" userDrawn="0"/>
        </p:nvSpPr>
        <p:spPr bwMode="auto">
          <a:xfrm>
            <a:off x="8797431" y="5015661"/>
            <a:ext cx="945482" cy="22712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Почта</a:t>
            </a:r>
            <a:endParaRPr sz="900"/>
          </a:p>
        </p:txBody>
      </p:sp>
      <p:sp>
        <p:nvSpPr>
          <p:cNvPr id="90" name="Прямоугольник 30" hidden="0"/>
          <p:cNvSpPr/>
          <p:nvPr isPhoto="0" userDrawn="0"/>
        </p:nvSpPr>
        <p:spPr bwMode="auto">
          <a:xfrm>
            <a:off x="8797431" y="4765992"/>
            <a:ext cx="945482" cy="22147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Люди</a:t>
            </a:r>
            <a:endParaRPr sz="900"/>
          </a:p>
        </p:txBody>
      </p:sp>
      <p:pic>
        <p:nvPicPr>
          <p:cNvPr id="91" name="Рисунок 51" hidden="0"/>
          <p:cNvPicPr>
            <a:picLocks noChangeAspect="1"/>
          </p:cNvPicPr>
          <p:nvPr isPhoto="0" userDrawn="0"/>
        </p:nvPicPr>
        <p:blipFill>
          <a:blip r:embed="rId16"/>
          <a:stretch/>
        </p:blipFill>
        <p:spPr bwMode="auto">
          <a:xfrm>
            <a:off x="7455680" y="5811871"/>
            <a:ext cx="254291" cy="252000"/>
          </a:xfrm>
          <a:prstGeom prst="rect">
            <a:avLst/>
          </a:prstGeom>
        </p:spPr>
      </p:pic>
      <p:sp>
        <p:nvSpPr>
          <p:cNvPr id="92" name="Прямоугольник 15" hidden="0"/>
          <p:cNvSpPr/>
          <p:nvPr isPhoto="0" userDrawn="0"/>
        </p:nvSpPr>
        <p:spPr bwMode="auto">
          <a:xfrm>
            <a:off x="8858001" y="3266170"/>
            <a:ext cx="1073710" cy="19713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Органайзер</a:t>
            </a:r>
            <a:endParaRPr sz="900"/>
          </a:p>
        </p:txBody>
      </p:sp>
      <p:sp>
        <p:nvSpPr>
          <p:cNvPr id="93" name="Прямоугольник 50" hidden="0"/>
          <p:cNvSpPr/>
          <p:nvPr isPhoto="0" userDrawn="0"/>
        </p:nvSpPr>
        <p:spPr bwMode="auto">
          <a:xfrm>
            <a:off x="8858001" y="4011574"/>
            <a:ext cx="1073708" cy="17682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Медиаплеер</a:t>
            </a:r>
            <a:endParaRPr sz="900"/>
          </a:p>
        </p:txBody>
      </p:sp>
      <p:sp>
        <p:nvSpPr>
          <p:cNvPr id="94" name="Прямоугольник 61" hidden="0"/>
          <p:cNvSpPr/>
          <p:nvPr isPhoto="0" userDrawn="0"/>
        </p:nvSpPr>
        <p:spPr bwMode="auto">
          <a:xfrm>
            <a:off x="8858001" y="3632507"/>
            <a:ext cx="1073707" cy="17305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 b="0" i="0" u="none" strike="noStrike" cap="none" spc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Галерея</a:t>
            </a:r>
            <a:endParaRPr sz="900"/>
          </a:p>
        </p:txBody>
      </p:sp>
      <p:pic>
        <p:nvPicPr>
          <p:cNvPr id="95" name="Рисунок 139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8586076" y="3573601"/>
            <a:ext cx="324000" cy="324000"/>
          </a:xfrm>
          <a:prstGeom prst="rect">
            <a:avLst/>
          </a:prstGeom>
        </p:spPr>
      </p:pic>
      <p:pic>
        <p:nvPicPr>
          <p:cNvPr id="96" name="Рисунок 140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8586076" y="3948396"/>
            <a:ext cx="324000" cy="324000"/>
          </a:xfrm>
          <a:prstGeom prst="rect">
            <a:avLst/>
          </a:prstGeom>
        </p:spPr>
      </p:pic>
      <p:pic>
        <p:nvPicPr>
          <p:cNvPr id="97" name="Рисунок 141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8586076" y="3197428"/>
            <a:ext cx="324000" cy="324000"/>
          </a:xfrm>
          <a:prstGeom prst="rect">
            <a:avLst/>
          </a:prstGeom>
        </p:spPr>
      </p:pic>
      <p:sp>
        <p:nvSpPr>
          <p:cNvPr id="98" name="TextBox 13" hidden="0"/>
          <p:cNvSpPr/>
          <p:nvPr isPhoto="0" userDrawn="0"/>
        </p:nvSpPr>
        <p:spPr bwMode="auto">
          <a:xfrm>
            <a:off x="7318202" y="2883152"/>
            <a:ext cx="227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i="0" u="none" strike="noStrike" cap="none" spc="0">
                <a:solidFill>
                  <a:schemeClr val="tx1">
                    <a:lumMod val="75000"/>
                  </a:schemeClr>
                </a:solidFill>
                <a:ea typeface="Roboto"/>
                <a:cs typeface="+mn-lt"/>
              </a:rPr>
              <a:t>Приложения</a:t>
            </a:r>
            <a:endParaRPr sz="12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99" name="Рисунок 14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7416142" y="3197428"/>
            <a:ext cx="324000" cy="324000"/>
          </a:xfrm>
          <a:prstGeom prst="rect">
            <a:avLst/>
          </a:prstGeom>
        </p:spPr>
      </p:pic>
      <p:pic>
        <p:nvPicPr>
          <p:cNvPr id="100" name="Рисунок 14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7421930" y="3573601"/>
            <a:ext cx="324000" cy="324000"/>
          </a:xfrm>
          <a:prstGeom prst="rect">
            <a:avLst/>
          </a:prstGeom>
        </p:spPr>
      </p:pic>
      <p:pic>
        <p:nvPicPr>
          <p:cNvPr id="101" name="Рисунок 145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7416142" y="3948396"/>
            <a:ext cx="324000" cy="324000"/>
          </a:xfrm>
          <a:prstGeom prst="rect">
            <a:avLst/>
          </a:prstGeom>
        </p:spPr>
      </p:pic>
      <p:sp>
        <p:nvSpPr>
          <p:cNvPr id="102" name="Прямоугольник 15" hidden="0"/>
          <p:cNvSpPr/>
          <p:nvPr isPhoto="0" userDrawn="0"/>
        </p:nvSpPr>
        <p:spPr bwMode="auto">
          <a:xfrm>
            <a:off x="7689251" y="3255978"/>
            <a:ext cx="712993" cy="16449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Тексты</a:t>
            </a:r>
            <a:endParaRPr sz="900"/>
          </a:p>
        </p:txBody>
      </p:sp>
      <p:sp>
        <p:nvSpPr>
          <p:cNvPr id="103" name="Прямоугольник 15" hidden="0"/>
          <p:cNvSpPr/>
          <p:nvPr isPhoto="0" userDrawn="0"/>
        </p:nvSpPr>
        <p:spPr bwMode="auto">
          <a:xfrm>
            <a:off x="7698317" y="3632507"/>
            <a:ext cx="956523" cy="193342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Таблицы</a:t>
            </a:r>
            <a:endParaRPr sz="900"/>
          </a:p>
        </p:txBody>
      </p:sp>
      <p:sp>
        <p:nvSpPr>
          <p:cNvPr id="104" name="Прямоугольник 15" hidden="0"/>
          <p:cNvSpPr/>
          <p:nvPr isPhoto="0" userDrawn="0"/>
        </p:nvSpPr>
        <p:spPr bwMode="auto">
          <a:xfrm>
            <a:off x="7689251" y="4011574"/>
            <a:ext cx="1073710" cy="16954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Презентации</a:t>
            </a:r>
            <a:endParaRPr sz="900"/>
          </a:p>
        </p:txBody>
      </p:sp>
      <p:sp>
        <p:nvSpPr>
          <p:cNvPr id="105" name="TextBox 13" hidden="0"/>
          <p:cNvSpPr/>
          <p:nvPr isPhoto="0" userDrawn="0"/>
        </p:nvSpPr>
        <p:spPr bwMode="auto">
          <a:xfrm>
            <a:off x="4879701" y="1753031"/>
            <a:ext cx="227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i="0" u="none" strike="noStrike" cap="none" spc="0">
                <a:solidFill>
                  <a:schemeClr val="tx1">
                    <a:lumMod val="75000"/>
                  </a:schemeClr>
                </a:solidFill>
                <a:ea typeface="Roboto"/>
                <a:cs typeface="+mn-lt"/>
              </a:rPr>
              <a:t>Онлайн-редакторы</a:t>
            </a:r>
            <a:endParaRPr sz="12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06" name="Рисунок 15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4977641" y="2067307"/>
            <a:ext cx="324000" cy="324000"/>
          </a:xfrm>
          <a:prstGeom prst="rect">
            <a:avLst/>
          </a:prstGeom>
        </p:spPr>
      </p:pic>
      <p:pic>
        <p:nvPicPr>
          <p:cNvPr id="107" name="Рисунок 15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143113" y="2061896"/>
            <a:ext cx="324000" cy="324000"/>
          </a:xfrm>
          <a:prstGeom prst="rect">
            <a:avLst/>
          </a:prstGeom>
        </p:spPr>
      </p:pic>
      <p:pic>
        <p:nvPicPr>
          <p:cNvPr id="108" name="Рисунок 155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4977641" y="2443993"/>
            <a:ext cx="324000" cy="324000"/>
          </a:xfrm>
          <a:prstGeom prst="rect">
            <a:avLst/>
          </a:prstGeom>
        </p:spPr>
      </p:pic>
      <p:sp>
        <p:nvSpPr>
          <p:cNvPr id="109" name="Прямоугольник 15" hidden="0"/>
          <p:cNvSpPr/>
          <p:nvPr isPhoto="0" userDrawn="0"/>
        </p:nvSpPr>
        <p:spPr bwMode="auto">
          <a:xfrm>
            <a:off x="5250750" y="2125857"/>
            <a:ext cx="712993" cy="16449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Тексты</a:t>
            </a:r>
            <a:endParaRPr sz="900"/>
          </a:p>
        </p:txBody>
      </p:sp>
      <p:sp>
        <p:nvSpPr>
          <p:cNvPr id="110" name="Прямоугольник 15" hidden="0"/>
          <p:cNvSpPr/>
          <p:nvPr isPhoto="0" userDrawn="0"/>
        </p:nvSpPr>
        <p:spPr bwMode="auto">
          <a:xfrm>
            <a:off x="6419500" y="2120802"/>
            <a:ext cx="956523" cy="193342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Таблицы</a:t>
            </a:r>
            <a:endParaRPr sz="900"/>
          </a:p>
        </p:txBody>
      </p:sp>
      <p:sp>
        <p:nvSpPr>
          <p:cNvPr id="111" name="Прямоугольник 15" hidden="0"/>
          <p:cNvSpPr/>
          <p:nvPr isPhoto="0" userDrawn="0"/>
        </p:nvSpPr>
        <p:spPr bwMode="auto">
          <a:xfrm>
            <a:off x="5250750" y="2507171"/>
            <a:ext cx="1073710" cy="16954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Презентации</a:t>
            </a:r>
            <a:endParaRPr sz="900"/>
          </a:p>
        </p:txBody>
      </p:sp>
      <p:sp>
        <p:nvSpPr>
          <p:cNvPr id="112" name="TextBox 13" hidden="0"/>
          <p:cNvSpPr/>
          <p:nvPr isPhoto="0" userDrawn="0"/>
        </p:nvSpPr>
        <p:spPr bwMode="auto">
          <a:xfrm>
            <a:off x="4886700" y="2883019"/>
            <a:ext cx="227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i="0" u="none" strike="noStrike" cap="none" spc="0">
                <a:solidFill>
                  <a:schemeClr val="tx1">
                    <a:lumMod val="75000"/>
                  </a:schemeClr>
                </a:solidFill>
                <a:ea typeface="Roboto"/>
                <a:cs typeface="+mn-lt"/>
              </a:rPr>
              <a:t>Модули совместной работы</a:t>
            </a:r>
            <a:endParaRPr sz="12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13" name="Рисунок 22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>
            <a:off x="6142905" y="3477955"/>
            <a:ext cx="254291" cy="252000"/>
          </a:xfrm>
          <a:prstGeom prst="rect">
            <a:avLst/>
          </a:prstGeom>
        </p:spPr>
      </p:pic>
      <p:pic>
        <p:nvPicPr>
          <p:cNvPr id="114" name="Рисунок 23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>
            <a:off x="6142905" y="3751905"/>
            <a:ext cx="254291" cy="252000"/>
          </a:xfrm>
          <a:prstGeom prst="rect">
            <a:avLst/>
          </a:prstGeom>
        </p:spPr>
      </p:pic>
      <p:pic>
        <p:nvPicPr>
          <p:cNvPr id="115" name="Рисунок 24" hidden="0"/>
          <p:cNvPicPr>
            <a:picLocks noChangeAspect="1"/>
          </p:cNvPicPr>
          <p:nvPr isPhoto="0" userDrawn="0"/>
        </p:nvPicPr>
        <p:blipFill>
          <a:blip r:embed="rId10"/>
          <a:stretch/>
        </p:blipFill>
        <p:spPr bwMode="auto">
          <a:xfrm>
            <a:off x="5017179" y="4016381"/>
            <a:ext cx="254291" cy="252000"/>
          </a:xfrm>
          <a:prstGeom prst="rect">
            <a:avLst/>
          </a:prstGeom>
        </p:spPr>
      </p:pic>
      <p:sp>
        <p:nvSpPr>
          <p:cNvPr id="116" name="Прямоугольник 25" hidden="0"/>
          <p:cNvSpPr/>
          <p:nvPr isPhoto="0" userDrawn="0"/>
        </p:nvSpPr>
        <p:spPr bwMode="auto">
          <a:xfrm>
            <a:off x="5206802" y="3204565"/>
            <a:ext cx="917221" cy="21577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900"/>
              <a:t>Документы</a:t>
            </a:r>
            <a:endParaRPr sz="900"/>
          </a:p>
        </p:txBody>
      </p:sp>
      <p:sp>
        <p:nvSpPr>
          <p:cNvPr id="117" name="Прямоугольник 26" hidden="0"/>
          <p:cNvSpPr/>
          <p:nvPr isPhoto="0" userDrawn="0"/>
        </p:nvSpPr>
        <p:spPr bwMode="auto">
          <a:xfrm>
            <a:off x="5206802" y="3467590"/>
            <a:ext cx="721819" cy="207541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900"/>
              <a:t>Проекты</a:t>
            </a:r>
            <a:endParaRPr/>
          </a:p>
        </p:txBody>
      </p:sp>
      <p:sp>
        <p:nvSpPr>
          <p:cNvPr id="118" name="Прямоугольник 27" hidden="0"/>
          <p:cNvSpPr/>
          <p:nvPr isPhoto="0" userDrawn="0"/>
        </p:nvSpPr>
        <p:spPr bwMode="auto">
          <a:xfrm>
            <a:off x="5206802" y="3751905"/>
            <a:ext cx="945482" cy="22367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en-US" sz="900"/>
              <a:t>CRM</a:t>
            </a:r>
            <a:endParaRPr sz="900"/>
          </a:p>
        </p:txBody>
      </p:sp>
      <p:sp>
        <p:nvSpPr>
          <p:cNvPr id="119" name="Прямоугольник 31" hidden="0"/>
          <p:cNvSpPr/>
          <p:nvPr isPhoto="0" userDrawn="0"/>
        </p:nvSpPr>
        <p:spPr bwMode="auto">
          <a:xfrm>
            <a:off x="5206802" y="4032969"/>
            <a:ext cx="945482" cy="20969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900"/>
              <a:t>Сообщество</a:t>
            </a:r>
            <a:endParaRPr sz="900"/>
          </a:p>
        </p:txBody>
      </p:sp>
      <p:sp>
        <p:nvSpPr>
          <p:cNvPr id="120" name="Прямоугольник 32" hidden="0"/>
          <p:cNvSpPr/>
          <p:nvPr isPhoto="0" userDrawn="0"/>
        </p:nvSpPr>
        <p:spPr bwMode="auto">
          <a:xfrm>
            <a:off x="5206802" y="4280944"/>
            <a:ext cx="945482" cy="19231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900"/>
              <a:t>Лента</a:t>
            </a:r>
            <a:endParaRPr sz="900"/>
          </a:p>
        </p:txBody>
      </p:sp>
      <p:pic>
        <p:nvPicPr>
          <p:cNvPr id="121" name="Рисунок 48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>
            <a:off x="6142905" y="4016381"/>
            <a:ext cx="254291" cy="252000"/>
          </a:xfrm>
          <a:prstGeom prst="rect">
            <a:avLst/>
          </a:prstGeom>
        </p:spPr>
      </p:pic>
      <p:pic>
        <p:nvPicPr>
          <p:cNvPr id="122" name="Рисунок 169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>
            <a:off x="6142905" y="3194130"/>
            <a:ext cx="254291" cy="252000"/>
          </a:xfrm>
          <a:prstGeom prst="rect">
            <a:avLst/>
          </a:prstGeom>
        </p:spPr>
      </p:pic>
      <p:pic>
        <p:nvPicPr>
          <p:cNvPr id="123" name="Рисунок 170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>
            <a:off x="5007816" y="3477955"/>
            <a:ext cx="252000" cy="252000"/>
          </a:xfrm>
          <a:prstGeom prst="rect">
            <a:avLst/>
          </a:prstGeom>
        </p:spPr>
      </p:pic>
      <p:pic>
        <p:nvPicPr>
          <p:cNvPr id="124" name="Рисунок 62" hidden="0"/>
          <p:cNvPicPr>
            <a:picLocks noChangeAspect="1"/>
          </p:cNvPicPr>
          <p:nvPr isPhoto="0" userDrawn="0"/>
        </p:nvPicPr>
        <p:blipFill>
          <a:blip r:embed="rId14"/>
          <a:stretch/>
        </p:blipFill>
        <p:spPr bwMode="auto">
          <a:xfrm>
            <a:off x="5007817" y="3751905"/>
            <a:ext cx="254291" cy="252000"/>
          </a:xfrm>
          <a:prstGeom prst="rect">
            <a:avLst/>
          </a:prstGeom>
        </p:spPr>
      </p:pic>
      <p:pic>
        <p:nvPicPr>
          <p:cNvPr id="125" name="Рисунок 172" hidden="0"/>
          <p:cNvPicPr>
            <a:picLocks noChangeAspect="1"/>
          </p:cNvPicPr>
          <p:nvPr isPhoto="0" userDrawn="0"/>
        </p:nvPicPr>
        <p:blipFill>
          <a:blip r:embed="rId15"/>
          <a:stretch/>
        </p:blipFill>
        <p:spPr bwMode="auto">
          <a:xfrm>
            <a:off x="5007817" y="3194130"/>
            <a:ext cx="254291" cy="252000"/>
          </a:xfrm>
          <a:prstGeom prst="rect">
            <a:avLst/>
          </a:prstGeom>
        </p:spPr>
      </p:pic>
      <p:sp>
        <p:nvSpPr>
          <p:cNvPr id="126" name="Прямоугольник 33" hidden="0"/>
          <p:cNvSpPr/>
          <p:nvPr isPhoto="0" userDrawn="0"/>
        </p:nvSpPr>
        <p:spPr bwMode="auto">
          <a:xfrm>
            <a:off x="6358930" y="4039820"/>
            <a:ext cx="945482" cy="19334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Чат</a:t>
            </a:r>
            <a:endParaRPr sz="900"/>
          </a:p>
        </p:txBody>
      </p:sp>
      <p:sp>
        <p:nvSpPr>
          <p:cNvPr id="127" name="Прямоугольник 29" hidden="0"/>
          <p:cNvSpPr/>
          <p:nvPr isPhoto="0" userDrawn="0"/>
        </p:nvSpPr>
        <p:spPr bwMode="auto">
          <a:xfrm>
            <a:off x="6358930" y="3751905"/>
            <a:ext cx="945482" cy="22927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Календарь</a:t>
            </a:r>
            <a:endParaRPr sz="900"/>
          </a:p>
        </p:txBody>
      </p:sp>
      <p:sp>
        <p:nvSpPr>
          <p:cNvPr id="128" name="Прямоугольник 28" hidden="0"/>
          <p:cNvSpPr/>
          <p:nvPr isPhoto="0" userDrawn="0"/>
        </p:nvSpPr>
        <p:spPr bwMode="auto">
          <a:xfrm>
            <a:off x="6358930" y="3484647"/>
            <a:ext cx="945482" cy="22712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Почта</a:t>
            </a:r>
            <a:endParaRPr sz="900"/>
          </a:p>
        </p:txBody>
      </p:sp>
      <p:sp>
        <p:nvSpPr>
          <p:cNvPr id="129" name="Прямоугольник 30" hidden="0"/>
          <p:cNvSpPr/>
          <p:nvPr isPhoto="0" userDrawn="0"/>
        </p:nvSpPr>
        <p:spPr bwMode="auto">
          <a:xfrm>
            <a:off x="6358930" y="3234978"/>
            <a:ext cx="945482" cy="22147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Люди</a:t>
            </a:r>
            <a:endParaRPr sz="900"/>
          </a:p>
        </p:txBody>
      </p:sp>
      <p:pic>
        <p:nvPicPr>
          <p:cNvPr id="130" name="Рисунок 51" hidden="0"/>
          <p:cNvPicPr>
            <a:picLocks noChangeAspect="1"/>
          </p:cNvPicPr>
          <p:nvPr isPhoto="0" userDrawn="0"/>
        </p:nvPicPr>
        <p:blipFill>
          <a:blip r:embed="rId16"/>
          <a:stretch/>
        </p:blipFill>
        <p:spPr bwMode="auto">
          <a:xfrm>
            <a:off x="5017179" y="4280857"/>
            <a:ext cx="254291" cy="252000"/>
          </a:xfrm>
          <a:prstGeom prst="rect">
            <a:avLst/>
          </a:prstGeom>
        </p:spPr>
      </p:pic>
      <p:sp>
        <p:nvSpPr>
          <p:cNvPr id="131" name="TextBox 13" hidden="0"/>
          <p:cNvSpPr/>
          <p:nvPr isPhoto="0" userDrawn="0"/>
        </p:nvSpPr>
        <p:spPr bwMode="auto">
          <a:xfrm>
            <a:off x="4886700" y="4608623"/>
            <a:ext cx="227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ru-RU" sz="1200" b="0" i="0">
                <a:solidFill>
                  <a:srgbClr val="333333"/>
                </a:solidFill>
                <a:latin typeface="Roboto"/>
              </a:rPr>
              <a:t>Видео-конференции</a:t>
            </a:r>
            <a:endParaRPr/>
          </a:p>
        </p:txBody>
      </p:sp>
      <p:pic>
        <p:nvPicPr>
          <p:cNvPr id="132" name="Рисунок 192" hidden="0"/>
          <p:cNvPicPr>
            <a:picLocks noChangeAspect="1"/>
          </p:cNvPicPr>
          <p:nvPr isPhoto="0" userDrawn="0"/>
        </p:nvPicPr>
        <p:blipFill>
          <a:blip r:embed="rId17"/>
          <a:stretch/>
        </p:blipFill>
        <p:spPr bwMode="auto">
          <a:xfrm>
            <a:off x="4977641" y="4896655"/>
            <a:ext cx="324000" cy="324000"/>
          </a:xfrm>
          <a:prstGeom prst="rect">
            <a:avLst/>
          </a:prstGeom>
        </p:spPr>
      </p:pic>
      <p:sp>
        <p:nvSpPr>
          <p:cNvPr id="133" name="Прямоугольник 15" hidden="0"/>
          <p:cNvSpPr/>
          <p:nvPr isPhoto="0" userDrawn="0"/>
        </p:nvSpPr>
        <p:spPr bwMode="auto">
          <a:xfrm>
            <a:off x="5250750" y="4955205"/>
            <a:ext cx="712993" cy="16449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 b="0" i="0">
                <a:solidFill>
                  <a:srgbClr val="555555"/>
                </a:solidFill>
                <a:latin typeface="Roboto"/>
              </a:rPr>
              <a:t>Команда</a:t>
            </a:r>
            <a:endParaRPr sz="900"/>
          </a:p>
        </p:txBody>
      </p:sp>
      <p:sp>
        <p:nvSpPr>
          <p:cNvPr id="134" name="TextBox 13" hidden="0"/>
          <p:cNvSpPr/>
          <p:nvPr isPhoto="0" userDrawn="0"/>
        </p:nvSpPr>
        <p:spPr bwMode="auto">
          <a:xfrm>
            <a:off x="2429897" y="1753031"/>
            <a:ext cx="227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i="0" u="none" strike="noStrike" cap="none" spc="0">
                <a:solidFill>
                  <a:schemeClr val="tx1">
                    <a:lumMod val="75000"/>
                  </a:schemeClr>
                </a:solidFill>
                <a:ea typeface="Roboto"/>
                <a:cs typeface="+mn-lt"/>
              </a:rPr>
              <a:t>Онлайн-редакторы</a:t>
            </a:r>
            <a:endParaRPr sz="12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35" name="Рисунок 19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2527837" y="2067307"/>
            <a:ext cx="324000" cy="324000"/>
          </a:xfrm>
          <a:prstGeom prst="rect">
            <a:avLst/>
          </a:prstGeom>
        </p:spPr>
      </p:pic>
      <p:pic>
        <p:nvPicPr>
          <p:cNvPr id="136" name="Рисунок 196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3693309" y="2061896"/>
            <a:ext cx="324000" cy="324000"/>
          </a:xfrm>
          <a:prstGeom prst="rect">
            <a:avLst/>
          </a:prstGeom>
        </p:spPr>
      </p:pic>
      <p:pic>
        <p:nvPicPr>
          <p:cNvPr id="137" name="Рисунок 197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2527837" y="2443993"/>
            <a:ext cx="324000" cy="324000"/>
          </a:xfrm>
          <a:prstGeom prst="rect">
            <a:avLst/>
          </a:prstGeom>
        </p:spPr>
      </p:pic>
      <p:sp>
        <p:nvSpPr>
          <p:cNvPr id="138" name="Прямоугольник 15" hidden="0"/>
          <p:cNvSpPr/>
          <p:nvPr isPhoto="0" userDrawn="0"/>
        </p:nvSpPr>
        <p:spPr bwMode="auto">
          <a:xfrm>
            <a:off x="2800947" y="2125857"/>
            <a:ext cx="712993" cy="16449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Тексты</a:t>
            </a:r>
            <a:endParaRPr sz="900"/>
          </a:p>
        </p:txBody>
      </p:sp>
      <p:sp>
        <p:nvSpPr>
          <p:cNvPr id="139" name="Прямоугольник 15" hidden="0"/>
          <p:cNvSpPr/>
          <p:nvPr isPhoto="0" userDrawn="0"/>
        </p:nvSpPr>
        <p:spPr bwMode="auto">
          <a:xfrm>
            <a:off x="3969696" y="2120802"/>
            <a:ext cx="956523" cy="193342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Таблицы</a:t>
            </a:r>
            <a:endParaRPr sz="900"/>
          </a:p>
        </p:txBody>
      </p:sp>
      <p:sp>
        <p:nvSpPr>
          <p:cNvPr id="140" name="Прямоугольник 15" hidden="0"/>
          <p:cNvSpPr/>
          <p:nvPr isPhoto="0" userDrawn="0"/>
        </p:nvSpPr>
        <p:spPr bwMode="auto">
          <a:xfrm>
            <a:off x="2800947" y="2507171"/>
            <a:ext cx="1073710" cy="16954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900"/>
              <a:t>Презентации</a:t>
            </a:r>
            <a:endParaRPr sz="900"/>
          </a:p>
        </p:txBody>
      </p:sp>
      <p:sp>
        <p:nvSpPr>
          <p:cNvPr id="141" name="TextBox 13" hidden="0"/>
          <p:cNvSpPr/>
          <p:nvPr isPhoto="0" userDrawn="0"/>
        </p:nvSpPr>
        <p:spPr bwMode="auto">
          <a:xfrm>
            <a:off x="2436896" y="2883019"/>
            <a:ext cx="227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i="0" u="none" strike="noStrike" cap="none" spc="0">
                <a:solidFill>
                  <a:schemeClr val="tx1">
                    <a:lumMod val="75000"/>
                  </a:schemeClr>
                </a:solidFill>
                <a:ea typeface="Roboto"/>
                <a:cs typeface="+mn-lt"/>
              </a:rPr>
              <a:t>Модули совместной работы</a:t>
            </a:r>
            <a:endParaRPr sz="12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42" name="Рисунок 22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>
            <a:off x="3693102" y="3477955"/>
            <a:ext cx="254291" cy="252000"/>
          </a:xfrm>
          <a:prstGeom prst="rect">
            <a:avLst/>
          </a:prstGeom>
        </p:spPr>
      </p:pic>
      <p:pic>
        <p:nvPicPr>
          <p:cNvPr id="143" name="Рисунок 23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>
            <a:off x="3693102" y="3751905"/>
            <a:ext cx="254291" cy="252000"/>
          </a:xfrm>
          <a:prstGeom prst="rect">
            <a:avLst/>
          </a:prstGeom>
        </p:spPr>
      </p:pic>
      <p:pic>
        <p:nvPicPr>
          <p:cNvPr id="144" name="Рисунок 24" hidden="0"/>
          <p:cNvPicPr>
            <a:picLocks noChangeAspect="1"/>
          </p:cNvPicPr>
          <p:nvPr isPhoto="0" userDrawn="0"/>
        </p:nvPicPr>
        <p:blipFill>
          <a:blip r:embed="rId10"/>
          <a:stretch/>
        </p:blipFill>
        <p:spPr bwMode="auto">
          <a:xfrm>
            <a:off x="2567375" y="4016381"/>
            <a:ext cx="254291" cy="252000"/>
          </a:xfrm>
          <a:prstGeom prst="rect">
            <a:avLst/>
          </a:prstGeom>
        </p:spPr>
      </p:pic>
      <p:sp>
        <p:nvSpPr>
          <p:cNvPr id="145" name="Прямоугольник 25" hidden="0"/>
          <p:cNvSpPr/>
          <p:nvPr isPhoto="0" userDrawn="0"/>
        </p:nvSpPr>
        <p:spPr bwMode="auto">
          <a:xfrm>
            <a:off x="2756998" y="3204565"/>
            <a:ext cx="917221" cy="21577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900"/>
              <a:t>Документы</a:t>
            </a:r>
            <a:endParaRPr sz="900"/>
          </a:p>
        </p:txBody>
      </p:sp>
      <p:sp>
        <p:nvSpPr>
          <p:cNvPr id="146" name="Прямоугольник 26" hidden="0"/>
          <p:cNvSpPr/>
          <p:nvPr isPhoto="0" userDrawn="0"/>
        </p:nvSpPr>
        <p:spPr bwMode="auto">
          <a:xfrm>
            <a:off x="2756998" y="3467590"/>
            <a:ext cx="721819" cy="207541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900"/>
              <a:t>Проекты</a:t>
            </a:r>
            <a:endParaRPr/>
          </a:p>
        </p:txBody>
      </p:sp>
      <p:sp>
        <p:nvSpPr>
          <p:cNvPr id="147" name="Прямоугольник 27" hidden="0"/>
          <p:cNvSpPr/>
          <p:nvPr isPhoto="0" userDrawn="0"/>
        </p:nvSpPr>
        <p:spPr bwMode="auto">
          <a:xfrm>
            <a:off x="2756998" y="3751905"/>
            <a:ext cx="945482" cy="22367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en-US" sz="900"/>
              <a:t>CRM</a:t>
            </a:r>
            <a:endParaRPr sz="900"/>
          </a:p>
        </p:txBody>
      </p:sp>
      <p:sp>
        <p:nvSpPr>
          <p:cNvPr id="148" name="Прямоугольник 31" hidden="0"/>
          <p:cNvSpPr/>
          <p:nvPr isPhoto="0" userDrawn="0"/>
        </p:nvSpPr>
        <p:spPr bwMode="auto">
          <a:xfrm>
            <a:off x="2756998" y="4032969"/>
            <a:ext cx="945482" cy="20969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900"/>
              <a:t>Сообщество</a:t>
            </a:r>
            <a:endParaRPr sz="900"/>
          </a:p>
        </p:txBody>
      </p:sp>
      <p:sp>
        <p:nvSpPr>
          <p:cNvPr id="149" name="Прямоугольник 32" hidden="0"/>
          <p:cNvSpPr/>
          <p:nvPr isPhoto="0" userDrawn="0"/>
        </p:nvSpPr>
        <p:spPr bwMode="auto">
          <a:xfrm>
            <a:off x="2756998" y="4280944"/>
            <a:ext cx="945482" cy="19231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900"/>
              <a:t>Лента</a:t>
            </a:r>
            <a:endParaRPr sz="900"/>
          </a:p>
        </p:txBody>
      </p:sp>
      <p:pic>
        <p:nvPicPr>
          <p:cNvPr id="150" name="Рисунок 48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>
            <a:off x="3693102" y="4016381"/>
            <a:ext cx="254291" cy="252000"/>
          </a:xfrm>
          <a:prstGeom prst="rect">
            <a:avLst/>
          </a:prstGeom>
        </p:spPr>
      </p:pic>
      <p:pic>
        <p:nvPicPr>
          <p:cNvPr id="151" name="Рисунок 211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>
            <a:off x="3693102" y="3194130"/>
            <a:ext cx="254291" cy="252000"/>
          </a:xfrm>
          <a:prstGeom prst="rect">
            <a:avLst/>
          </a:prstGeom>
        </p:spPr>
      </p:pic>
      <p:pic>
        <p:nvPicPr>
          <p:cNvPr id="152" name="Рисунок 212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>
            <a:off x="2558012" y="3477955"/>
            <a:ext cx="252000" cy="252000"/>
          </a:xfrm>
          <a:prstGeom prst="rect">
            <a:avLst/>
          </a:prstGeom>
        </p:spPr>
      </p:pic>
      <p:pic>
        <p:nvPicPr>
          <p:cNvPr id="153" name="Рисунок 62" hidden="0"/>
          <p:cNvPicPr>
            <a:picLocks noChangeAspect="1"/>
          </p:cNvPicPr>
          <p:nvPr isPhoto="0" userDrawn="0"/>
        </p:nvPicPr>
        <p:blipFill>
          <a:blip r:embed="rId14"/>
          <a:stretch/>
        </p:blipFill>
        <p:spPr bwMode="auto">
          <a:xfrm>
            <a:off x="2558014" y="3751905"/>
            <a:ext cx="254291" cy="252000"/>
          </a:xfrm>
          <a:prstGeom prst="rect">
            <a:avLst/>
          </a:prstGeom>
        </p:spPr>
      </p:pic>
      <p:pic>
        <p:nvPicPr>
          <p:cNvPr id="154" name="Рисунок 214" hidden="0"/>
          <p:cNvPicPr>
            <a:picLocks noChangeAspect="1"/>
          </p:cNvPicPr>
          <p:nvPr isPhoto="0" userDrawn="0"/>
        </p:nvPicPr>
        <p:blipFill>
          <a:blip r:embed="rId15"/>
          <a:stretch/>
        </p:blipFill>
        <p:spPr bwMode="auto">
          <a:xfrm>
            <a:off x="2558014" y="3194130"/>
            <a:ext cx="254291" cy="252000"/>
          </a:xfrm>
          <a:prstGeom prst="rect">
            <a:avLst/>
          </a:prstGeom>
        </p:spPr>
      </p:pic>
      <p:sp>
        <p:nvSpPr>
          <p:cNvPr id="155" name="Прямоугольник 33" hidden="0"/>
          <p:cNvSpPr/>
          <p:nvPr isPhoto="0" userDrawn="0"/>
        </p:nvSpPr>
        <p:spPr bwMode="auto">
          <a:xfrm>
            <a:off x="3909126" y="4039820"/>
            <a:ext cx="945482" cy="19334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Чат</a:t>
            </a:r>
            <a:endParaRPr sz="900"/>
          </a:p>
        </p:txBody>
      </p:sp>
      <p:sp>
        <p:nvSpPr>
          <p:cNvPr id="156" name="Прямоугольник 29" hidden="0"/>
          <p:cNvSpPr/>
          <p:nvPr isPhoto="0" userDrawn="0"/>
        </p:nvSpPr>
        <p:spPr bwMode="auto">
          <a:xfrm>
            <a:off x="3909126" y="3751905"/>
            <a:ext cx="945482" cy="22927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Календарь</a:t>
            </a:r>
            <a:endParaRPr sz="900"/>
          </a:p>
        </p:txBody>
      </p:sp>
      <p:sp>
        <p:nvSpPr>
          <p:cNvPr id="157" name="Прямоугольник 28" hidden="0"/>
          <p:cNvSpPr/>
          <p:nvPr isPhoto="0" userDrawn="0"/>
        </p:nvSpPr>
        <p:spPr bwMode="auto">
          <a:xfrm>
            <a:off x="3909126" y="3484647"/>
            <a:ext cx="945482" cy="22712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Почта</a:t>
            </a:r>
            <a:endParaRPr sz="900"/>
          </a:p>
        </p:txBody>
      </p:sp>
      <p:sp>
        <p:nvSpPr>
          <p:cNvPr id="158" name="Прямоугольник 30" hidden="0"/>
          <p:cNvSpPr/>
          <p:nvPr isPhoto="0" userDrawn="0"/>
        </p:nvSpPr>
        <p:spPr bwMode="auto">
          <a:xfrm>
            <a:off x="3909126" y="3234978"/>
            <a:ext cx="945482" cy="22147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900"/>
              <a:t>Люди</a:t>
            </a:r>
            <a:endParaRPr sz="900"/>
          </a:p>
        </p:txBody>
      </p:sp>
      <p:pic>
        <p:nvPicPr>
          <p:cNvPr id="159" name="Рисунок 51" hidden="0"/>
          <p:cNvPicPr>
            <a:picLocks noChangeAspect="1"/>
          </p:cNvPicPr>
          <p:nvPr isPhoto="0" userDrawn="0"/>
        </p:nvPicPr>
        <p:blipFill>
          <a:blip r:embed="rId16"/>
          <a:stretch/>
        </p:blipFill>
        <p:spPr bwMode="auto">
          <a:xfrm>
            <a:off x="2567375" y="4280857"/>
            <a:ext cx="254291" cy="252000"/>
          </a:xfrm>
          <a:prstGeom prst="rect">
            <a:avLst/>
          </a:prstGeom>
        </p:spPr>
      </p:pic>
      <p:pic>
        <p:nvPicPr>
          <p:cNvPr id="160" name="Рисунок 4" hidden="0"/>
          <p:cNvPicPr>
            <a:picLocks noChangeAspect="1"/>
          </p:cNvPicPr>
          <p:nvPr isPhoto="0" userDrawn="0"/>
        </p:nvPicPr>
        <p:blipFill>
          <a:blip r:embed="rId18"/>
          <a:stretch/>
        </p:blipFill>
        <p:spPr bwMode="auto">
          <a:xfrm>
            <a:off x="350851" y="6211630"/>
            <a:ext cx="1734991" cy="398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Демонстрация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95400" y="301087"/>
            <a:ext cx="7657800" cy="132555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Работает на российских </a:t>
            </a:r>
            <a:br>
              <a:rPr lang="ru-RU"/>
            </a:br>
            <a:r>
              <a:rPr lang="ru-RU"/>
              <a:t>и зарубежных операционных системах</a:t>
            </a:r>
            <a:endParaRPr lang="ru-RU"/>
          </a:p>
        </p:txBody>
      </p:sp>
      <p:sp>
        <p:nvSpPr>
          <p:cNvPr id="5" name="Текст 23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695325" y="1738312"/>
            <a:ext cx="6973888" cy="493104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/>
              <a:t>РОССИЙСКИЕ ОПЕРАЦИОННЫЕ СИСТЕМЫ </a:t>
            </a:r>
            <a:endParaRPr lang="en-US"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Альт Линукс (Базальт)</a:t>
            </a:r>
            <a:endParaRPr lang="en-US"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Astra Linux </a:t>
            </a:r>
            <a:endParaRPr lang="en-US"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РОСА Линукс </a:t>
            </a:r>
            <a:endParaRPr lang="en-US"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РЕД ОС </a:t>
            </a:r>
            <a:endParaRPr lang="en-US"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ЛОТОС </a:t>
            </a:r>
            <a:endParaRPr lang="en-US"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Аврора (</a:t>
            </a:r>
            <a:r>
              <a:rPr lang="ru-RU"/>
              <a:t>Sailfish</a:t>
            </a:r>
            <a:r>
              <a:rPr lang="ru-RU"/>
              <a:t>)</a:t>
            </a:r>
            <a:endParaRPr lang="en-US"/>
          </a:p>
          <a:p>
            <a:pPr>
              <a:defRPr/>
            </a:pPr>
            <a:br>
              <a:rPr lang="en-US"/>
            </a:br>
            <a:r>
              <a:rPr lang="ru-RU"/>
              <a:t>ДРУГИЕ ОПЕРАЦИОННЫЕ СИСТЕМЫ </a:t>
            </a:r>
            <a:endParaRPr lang="en-US"/>
          </a:p>
          <a:p>
            <a:pPr marL="285750" lvl="1" indent="-285750">
              <a:buFont typeface="Arial"/>
              <a:buChar char="•"/>
              <a:defRPr/>
            </a:pPr>
            <a:r>
              <a:rPr lang="en-US"/>
              <a:t>Windows 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en-US"/>
              <a:t>MacOS 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Дистрибутивы </a:t>
            </a:r>
            <a:r>
              <a:rPr lang="en-US"/>
              <a:t>Linux </a:t>
            </a:r>
            <a:r>
              <a:rPr lang="ru-RU"/>
              <a:t>на базе </a:t>
            </a:r>
            <a:r>
              <a:rPr lang="en-US"/>
              <a:t>Debian </a:t>
            </a:r>
            <a:r>
              <a:rPr lang="ru-RU"/>
              <a:t>и </a:t>
            </a:r>
            <a:r>
              <a:rPr lang="en-US"/>
              <a:t>Ubuntu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/>
              <a:t>Дистрибутивы </a:t>
            </a:r>
            <a:r>
              <a:rPr lang="en-US"/>
              <a:t>Linux </a:t>
            </a:r>
            <a:r>
              <a:rPr lang="ru-RU"/>
              <a:t>на базе </a:t>
            </a:r>
            <a:r>
              <a:rPr lang="en-US"/>
              <a:t>RPM 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en-US"/>
              <a:t>iOS 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en-US"/>
              <a:t>Android</a:t>
            </a:r>
            <a:endParaRPr lang="ru-RU"/>
          </a:p>
        </p:txBody>
      </p:sp>
      <p:pic>
        <p:nvPicPr>
          <p:cNvPr id="6" name="Рисунок 4" descr="Изображение выглядит как рисунок, красный&#10;&#10;Автоматически созданное описание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0446718" y="2317523"/>
            <a:ext cx="1355172" cy="739892"/>
          </a:xfrm>
          <a:prstGeom prst="rect">
            <a:avLst/>
          </a:prstGeom>
        </p:spPr>
      </p:pic>
      <p:pic>
        <p:nvPicPr>
          <p:cNvPr id="7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7993874" y="2483865"/>
            <a:ext cx="1919146" cy="570043"/>
          </a:xfrm>
          <a:prstGeom prst="rect">
            <a:avLst/>
          </a:prstGeom>
        </p:spPr>
      </p:pic>
      <p:pic>
        <p:nvPicPr>
          <p:cNvPr id="8" name="Рисунок 26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11280576" y="5280970"/>
            <a:ext cx="696600" cy="920278"/>
          </a:xfrm>
          <a:prstGeom prst="rect">
            <a:avLst/>
          </a:prstGeom>
        </p:spPr>
      </p:pic>
      <p:pic>
        <p:nvPicPr>
          <p:cNvPr id="9" name="Рисунок 28" descr="Изображение выглядит как рисунок&#10;&#10;Автоматически созданное описание" hidden="0"/>
          <p:cNvPicPr>
            <a:picLocks noChangeAspect="1"/>
          </p:cNvPicPr>
          <p:nvPr isPhoto="0" userDrawn="0"/>
        </p:nvPicPr>
        <p:blipFill>
          <a:blip r:embed="rId5"/>
          <a:srcRect l="0" t="0" r="56723" b="0"/>
          <a:stretch/>
        </p:blipFill>
        <p:spPr bwMode="auto">
          <a:xfrm>
            <a:off x="9656640" y="3429000"/>
            <a:ext cx="922780" cy="1056144"/>
          </a:xfrm>
          <a:prstGeom prst="rect">
            <a:avLst/>
          </a:prstGeom>
        </p:spPr>
      </p:pic>
      <p:pic>
        <p:nvPicPr>
          <p:cNvPr id="10" name="Рисунок 30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8195897" y="4559786"/>
            <a:ext cx="1686379" cy="449700"/>
          </a:xfrm>
          <a:prstGeom prst="rect">
            <a:avLst/>
          </a:prstGeom>
        </p:spPr>
      </p:pic>
      <p:pic>
        <p:nvPicPr>
          <p:cNvPr id="11" name="Рисунок 32" descr="Изображение выглядит как рисунок, зонт&#10;&#10;Автоматически созданное описание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10303825" y="5392973"/>
            <a:ext cx="770914" cy="449700"/>
          </a:xfrm>
          <a:prstGeom prst="rect">
            <a:avLst/>
          </a:prstGeom>
        </p:spPr>
      </p:pic>
      <p:pic>
        <p:nvPicPr>
          <p:cNvPr id="12" name="Рисунок 34" descr="Изображение выглядит как здание, окно&#10;&#10;Автоматически созданное описание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>
            <a:off x="6720897" y="5359639"/>
            <a:ext cx="774401" cy="774401"/>
          </a:xfrm>
          <a:prstGeom prst="rect">
            <a:avLst/>
          </a:prstGeom>
        </p:spPr>
      </p:pic>
      <p:pic>
        <p:nvPicPr>
          <p:cNvPr id="13" name="Рисунок 17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>
            <a:off x="7851044" y="5146636"/>
            <a:ext cx="1080000" cy="1080000"/>
          </a:xfrm>
          <a:prstGeom prst="rect">
            <a:avLst/>
          </a:prstGeom>
        </p:spPr>
      </p:pic>
      <p:pic>
        <p:nvPicPr>
          <p:cNvPr id="14" name="Рисунок 2" hidden="0"/>
          <p:cNvPicPr>
            <a:picLocks noChangeAspect="1"/>
          </p:cNvPicPr>
          <p:nvPr isPhoto="0" userDrawn="0"/>
        </p:nvPicPr>
        <p:blipFill>
          <a:blip r:embed="rId10"/>
          <a:stretch/>
        </p:blipFill>
        <p:spPr bwMode="auto">
          <a:xfrm>
            <a:off x="8953447" y="5178616"/>
            <a:ext cx="1224726" cy="1224726"/>
          </a:xfrm>
          <a:prstGeom prst="rect">
            <a:avLst/>
          </a:prstGeom>
        </p:spPr>
      </p:pic>
      <p:pic>
        <p:nvPicPr>
          <p:cNvPr id="15" name="Рисунок 17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>
            <a:off x="7245277" y="3670477"/>
            <a:ext cx="2023020" cy="573189"/>
          </a:xfrm>
          <a:prstGeom prst="rect">
            <a:avLst/>
          </a:prstGeom>
        </p:spPr>
      </p:pic>
      <p:pic>
        <p:nvPicPr>
          <p:cNvPr id="16" name="Рисунок 18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>
            <a:off x="8195897" y="1196752"/>
            <a:ext cx="2468639" cy="926412"/>
          </a:xfrm>
          <a:prstGeom prst="rect">
            <a:avLst/>
          </a:prstGeom>
        </p:spPr>
      </p:pic>
      <p:pic>
        <p:nvPicPr>
          <p:cNvPr id="17" name="Рисунок 19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>
            <a:off x="10739901" y="3375923"/>
            <a:ext cx="1221590" cy="1066942"/>
          </a:xfrm>
          <a:prstGeom prst="rect">
            <a:avLst/>
          </a:prstGeom>
        </p:spPr>
      </p:pic>
      <p:pic>
        <p:nvPicPr>
          <p:cNvPr id="18" name="" hidden="0"/>
          <p:cNvPicPr>
            <a:picLocks noChangeAspect="1"/>
          </p:cNvPicPr>
          <p:nvPr isPhoto="0" userDrawn="0"/>
        </p:nvPicPr>
        <p:blipFill>
          <a:blip r:embed="rId14"/>
          <a:stretch/>
        </p:blipFill>
        <p:spPr bwMode="auto">
          <a:xfrm flipH="0" flipV="0">
            <a:off x="10779094" y="859820"/>
            <a:ext cx="1197459" cy="1197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8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7227911" y="908720"/>
            <a:ext cx="9106296" cy="5805264"/>
          </a:xfrm>
          <a:prstGeom prst="rect">
            <a:avLst/>
          </a:prstGeom>
        </p:spPr>
      </p:pic>
      <p:sp>
        <p:nvSpPr>
          <p:cNvPr id="5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 algn="l">
              <a:defRPr/>
            </a:pPr>
            <a:r>
              <a:rPr lang="ru-RU" sz="3200">
                <a:latin typeface="Roboto"/>
                <a:ea typeface="Roboto"/>
              </a:rPr>
              <a:t>Пакет офисных приложений</a:t>
            </a:r>
            <a:endParaRPr/>
          </a:p>
        </p:txBody>
      </p:sp>
      <p:sp>
        <p:nvSpPr>
          <p:cNvPr id="6" name="Текст 1" hidden="0"/>
          <p:cNvSpPr>
            <a:spLocks noGrp="1"/>
          </p:cNvSpPr>
          <p:nvPr isPhoto="0" userDrawn="0">
            <p:ph type="body" sz="quarter" idx="4294967295" hasCustomPrompt="0"/>
          </p:nvPr>
        </p:nvSpPr>
        <p:spPr bwMode="auto">
          <a:xfrm>
            <a:off x="1646241" y="2340664"/>
            <a:ext cx="5581669" cy="3849688"/>
          </a:xfrm>
        </p:spPr>
        <p:txBody>
          <a:bodyPr>
            <a:normAutofit/>
          </a:bodyPr>
          <a:lstStyle/>
          <a:p>
            <a:pPr lvl="1">
              <a:lnSpc>
                <a:spcPct val="200000"/>
              </a:lnSpc>
              <a:defRPr/>
            </a:pPr>
            <a:r>
              <a:rPr lang="ru-RU" sz="2000">
                <a:solidFill>
                  <a:schemeClr val="bg1"/>
                </a:solidFill>
              </a:rPr>
              <a:t>Текстовый редактор </a:t>
            </a:r>
            <a:endParaRPr/>
          </a:p>
          <a:p>
            <a:pPr lvl="1">
              <a:lnSpc>
                <a:spcPct val="200000"/>
              </a:lnSpc>
              <a:defRPr/>
            </a:pPr>
            <a:r>
              <a:rPr lang="ru-RU" sz="2000">
                <a:solidFill>
                  <a:schemeClr val="bg1"/>
                </a:solidFill>
              </a:rPr>
              <a:t>Редактор электронных таблиц </a:t>
            </a:r>
            <a:endParaRPr/>
          </a:p>
          <a:p>
            <a:pPr lvl="1">
              <a:lnSpc>
                <a:spcPct val="200000"/>
              </a:lnSpc>
              <a:defRPr/>
            </a:pPr>
            <a:r>
              <a:rPr lang="ru-RU" sz="2000">
                <a:solidFill>
                  <a:schemeClr val="bg1"/>
                </a:solidFill>
              </a:rPr>
              <a:t>Редактор презентаций </a:t>
            </a:r>
            <a:endParaRPr/>
          </a:p>
          <a:p>
            <a:pPr lvl="1">
              <a:lnSpc>
                <a:spcPct val="200000"/>
              </a:lnSpc>
              <a:defRPr/>
            </a:pPr>
            <a:r>
              <a:rPr lang="ru-RU" sz="2000">
                <a:solidFill>
                  <a:schemeClr val="bg1"/>
                </a:solidFill>
              </a:rPr>
              <a:t>Средства просмотра видео и изображений</a:t>
            </a:r>
            <a:endParaRPr/>
          </a:p>
          <a:p>
            <a:pPr lvl="1">
              <a:lnSpc>
                <a:spcPct val="200000"/>
              </a:lnSpc>
              <a:defRPr/>
            </a:pPr>
            <a:r>
              <a:rPr lang="ru-RU" sz="2000">
                <a:solidFill>
                  <a:schemeClr val="bg1"/>
                </a:solidFill>
              </a:rPr>
              <a:t>Органайзер</a:t>
            </a:r>
            <a:endParaRPr/>
          </a:p>
        </p:txBody>
      </p:sp>
      <p:pic>
        <p:nvPicPr>
          <p:cNvPr id="7" name="Рисунок 10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787624" y="2274350"/>
            <a:ext cx="555848" cy="555848"/>
          </a:xfrm>
          <a:prstGeom prst="rect">
            <a:avLst/>
          </a:prstGeom>
        </p:spPr>
      </p:pic>
      <p:pic>
        <p:nvPicPr>
          <p:cNvPr id="8" name="Рисунок 11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787624" y="2934754"/>
            <a:ext cx="555848" cy="555848"/>
          </a:xfrm>
          <a:prstGeom prst="rect">
            <a:avLst/>
          </a:prstGeom>
        </p:spPr>
      </p:pic>
      <p:pic>
        <p:nvPicPr>
          <p:cNvPr id="9" name="Рисунок 12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787624" y="3595158"/>
            <a:ext cx="555848" cy="555848"/>
          </a:xfrm>
          <a:prstGeom prst="rect">
            <a:avLst/>
          </a:prstGeom>
        </p:spPr>
      </p:pic>
      <p:pic>
        <p:nvPicPr>
          <p:cNvPr id="10" name="Рисунок 13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787624" y="4961384"/>
            <a:ext cx="555848" cy="555848"/>
          </a:xfrm>
          <a:prstGeom prst="rect">
            <a:avLst/>
          </a:prstGeom>
        </p:spPr>
      </p:pic>
      <p:pic>
        <p:nvPicPr>
          <p:cNvPr id="11" name="Рисунок 9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931942" y="4240800"/>
            <a:ext cx="605540" cy="605540"/>
          </a:xfrm>
          <a:prstGeom prst="rect">
            <a:avLst/>
          </a:prstGeom>
        </p:spPr>
      </p:pic>
      <p:pic>
        <p:nvPicPr>
          <p:cNvPr id="12" name="Рисунок 16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>
            <a:off x="629172" y="4240800"/>
            <a:ext cx="605540" cy="605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9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696400" y="404664"/>
            <a:ext cx="5967293" cy="3549376"/>
          </a:xfrm>
          <a:prstGeom prst="rect">
            <a:avLst/>
          </a:prstGeom>
        </p:spPr>
      </p:pic>
      <p:sp>
        <p:nvSpPr>
          <p:cNvPr id="5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95400" y="287288"/>
            <a:ext cx="7657800" cy="1325559"/>
          </a:xfrm>
        </p:spPr>
        <p:txBody>
          <a:bodyPr/>
          <a:lstStyle/>
          <a:p>
            <a:pPr>
              <a:defRPr/>
            </a:pPr>
            <a:r>
              <a:rPr lang="ru-RU"/>
              <a:t>	Текстовый редактор</a:t>
            </a:r>
            <a:endParaRPr/>
          </a:p>
        </p:txBody>
      </p:sp>
      <p:sp>
        <p:nvSpPr>
          <p:cNvPr id="6" name="Текст 7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695400" y="1725050"/>
            <a:ext cx="6973800" cy="516033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/>
              <a:t>ПРЕИМУЩЕСТВА</a:t>
            </a:r>
            <a:endParaRPr lang="en-US"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Полная совместимость с форматами Microsoft Office (.</a:t>
            </a:r>
            <a:r>
              <a:rPr lang="ru-RU" sz="1500"/>
              <a:t>doc</a:t>
            </a:r>
            <a:r>
              <a:rPr lang="ru-RU" sz="1500"/>
              <a:t> и .</a:t>
            </a:r>
            <a:r>
              <a:rPr lang="ru-RU" sz="1500"/>
              <a:t>docx</a:t>
            </a:r>
            <a:r>
              <a:rPr lang="ru-RU" sz="1500"/>
              <a:t>) и </a:t>
            </a:r>
            <a:r>
              <a:rPr lang="ru-RU" sz="1500"/>
              <a:t>OpenDocument</a:t>
            </a:r>
            <a:r>
              <a:rPr lang="ru-RU" sz="1500"/>
              <a:t> (.</a:t>
            </a:r>
            <a:r>
              <a:rPr lang="ru-RU" sz="1500"/>
              <a:t>odt</a:t>
            </a:r>
            <a:r>
              <a:rPr lang="ru-RU" sz="1500"/>
              <a:t>), а так же PDF, TXT, ODT, RTF, HTML, EPUB, FB2</a:t>
            </a:r>
            <a:endParaRPr lang="en-US" sz="1500"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Сохранение в PDF и PDF/А-1</a:t>
            </a:r>
            <a:endParaRPr lang="en-US" sz="1500"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Инструменты для совместной работы (комментарии, обсуждения и др.)</a:t>
            </a:r>
            <a:endParaRPr lang="en-US" sz="1500"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 b="1"/>
              <a:t>Сравнение документов</a:t>
            </a:r>
            <a:endParaRPr sz="1500" b="1"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Многоуровневые нумерованные и маркированные списки</a:t>
            </a:r>
            <a:endParaRPr lang="en-US" sz="1500"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Работы с предустановленными стилями и шаблонами</a:t>
            </a:r>
            <a:endParaRPr lang="en-US" sz="1500"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Добавление гиперссылок, перекрестных ссылок, концевых ссылок, таблиц и диаграмм</a:t>
            </a:r>
            <a:endParaRPr lang="en-US" sz="1500"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Установка пароля на файл</a:t>
            </a:r>
            <a:endParaRPr lang="en-US" sz="1500"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Вставка изображений, автофигур, формул и текстовых объектов</a:t>
            </a:r>
            <a:endParaRPr lang="en-US" sz="1500"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Макросы (JavaScript) и Плагины (Редактор изображений, OCR, Переводчик и др.)</a:t>
            </a:r>
            <a:endParaRPr lang="en-US" sz="1500"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Идентичный интерфейс онлайн редактирования документов и редактора документов для ПК</a:t>
            </a:r>
            <a:endParaRPr/>
          </a:p>
        </p:txBody>
      </p:sp>
      <p:pic>
        <p:nvPicPr>
          <p:cNvPr id="7" name="Рисунок 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7829475" y="1612847"/>
            <a:ext cx="7334250" cy="4362450"/>
          </a:xfrm>
          <a:prstGeom prst="rect">
            <a:avLst/>
          </a:prstGeom>
        </p:spPr>
      </p:pic>
      <p:pic>
        <p:nvPicPr>
          <p:cNvPr id="8" name="Рисунок 4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8544272" y="3675567"/>
            <a:ext cx="4670049" cy="2777769"/>
          </a:xfrm>
          <a:prstGeom prst="rect">
            <a:avLst/>
          </a:prstGeom>
        </p:spPr>
      </p:pic>
      <p:pic>
        <p:nvPicPr>
          <p:cNvPr id="9" name="Рисунок 10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839416" y="672143"/>
            <a:ext cx="555848" cy="555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ChangeAspect="1" noGrp="1"/>
          </p:cNvSpPr>
          <p:nvPr isPhoto="0" userDrawn="0">
            <p:ph type="title" hasCustomPrompt="0"/>
          </p:nvPr>
        </p:nvSpPr>
        <p:spPr bwMode="auto">
          <a:xfrm>
            <a:off x="695400" y="287289"/>
            <a:ext cx="7657800" cy="1325559"/>
          </a:xfrm>
        </p:spPr>
        <p:txBody>
          <a:bodyPr/>
          <a:lstStyle/>
          <a:p>
            <a:pPr>
              <a:defRPr/>
            </a:pPr>
            <a:r>
              <a:rPr lang="ru-RU"/>
              <a:t>	Редактор электронных таблиц</a:t>
            </a:r>
            <a:endParaRPr/>
          </a:p>
        </p:txBody>
      </p:sp>
      <p:sp>
        <p:nvSpPr>
          <p:cNvPr id="5" name="Текст 7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695400" y="1725051"/>
            <a:ext cx="6973800" cy="523234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/>
              <a:t>ПРЕИМУЩЕСТВа</a:t>
            </a:r>
            <a:endParaRPr lang="ru-RU"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Полная совместимость с форматами Microsoft Office (.</a:t>
            </a:r>
            <a:r>
              <a:rPr lang="ru-RU" sz="1500"/>
              <a:t>xls</a:t>
            </a:r>
            <a:r>
              <a:rPr lang="ru-RU" sz="1500"/>
              <a:t> и .</a:t>
            </a:r>
            <a:r>
              <a:rPr lang="ru-RU" sz="1500"/>
              <a:t>xlsx</a:t>
            </a:r>
            <a:r>
              <a:rPr lang="ru-RU" sz="1500"/>
              <a:t>) и </a:t>
            </a:r>
            <a:r>
              <a:rPr lang="ru-RU" sz="1500"/>
              <a:t>OpenDocument</a:t>
            </a:r>
            <a:r>
              <a:rPr lang="ru-RU" sz="1500"/>
              <a:t> (.</a:t>
            </a:r>
            <a:r>
              <a:rPr lang="ru-RU" sz="1500"/>
              <a:t>ods</a:t>
            </a:r>
            <a:r>
              <a:rPr lang="ru-RU" sz="1500"/>
              <a:t>), а так же работа с CSV и сохранение в PDF и HTML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 b="1"/>
              <a:t>Создание и работа со сводными таблицами, проверка данных</a:t>
            </a:r>
            <a:endParaRPr b="1"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 b="1"/>
              <a:t>Транспонирование данных</a:t>
            </a:r>
            <a:r>
              <a:rPr lang="en-US" sz="1500" b="1"/>
              <a:t> </a:t>
            </a:r>
            <a:r>
              <a:rPr lang="ru-RU" sz="1500" b="1"/>
              <a:t>и</a:t>
            </a:r>
            <a:r>
              <a:rPr lang="ru-RU" sz="1500" b="1"/>
              <a:t> удаление дубликатов</a:t>
            </a:r>
            <a:endParaRPr b="1"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Инструменты для совместной работы (комментарии, обсуждения и др.)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Более 440 функций и формул: финансовые, статистические, информационно-технологические, инженерные, математические, поисковые и многое другое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Вставка изображений ссылок, автофигур, текстовых объектов, Классические и 3D-диаграммы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Использование именованных диапазонов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Изменения формата представления чисел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Сортировка и фильтрация данных, шаблоны таблиц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Макросы (JavaScript) и Плагины (Редактор изображений, переводчик и др.)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Идентичный интерфейс онлайн редактирования документов и редактора документов для ПК</a:t>
            </a:r>
            <a:endParaRPr/>
          </a:p>
        </p:txBody>
      </p:sp>
      <p:pic>
        <p:nvPicPr>
          <p:cNvPr id="6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696401" y="404664"/>
            <a:ext cx="5967291" cy="3549376"/>
          </a:xfrm>
          <a:prstGeom prst="rect">
            <a:avLst/>
          </a:prstGeom>
        </p:spPr>
      </p:pic>
      <p:pic>
        <p:nvPicPr>
          <p:cNvPr id="7" name="Рисунок 8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7829475" y="1612847"/>
            <a:ext cx="7334250" cy="4362450"/>
          </a:xfrm>
          <a:prstGeom prst="rect">
            <a:avLst/>
          </a:prstGeom>
        </p:spPr>
      </p:pic>
      <p:pic>
        <p:nvPicPr>
          <p:cNvPr id="8" name="Рисунок 9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8544273" y="3675567"/>
            <a:ext cx="4670048" cy="2777769"/>
          </a:xfrm>
          <a:prstGeom prst="rect">
            <a:avLst/>
          </a:prstGeom>
        </p:spPr>
      </p:pic>
      <p:pic>
        <p:nvPicPr>
          <p:cNvPr id="9" name="Рисунок 11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839416" y="672143"/>
            <a:ext cx="555848" cy="555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ChangeAspect="1" noGrp="1"/>
          </p:cNvSpPr>
          <p:nvPr isPhoto="0" userDrawn="0">
            <p:ph type="title" hasCustomPrompt="0"/>
          </p:nvPr>
        </p:nvSpPr>
        <p:spPr bwMode="auto">
          <a:xfrm>
            <a:off x="695400" y="287289"/>
            <a:ext cx="7657800" cy="1325559"/>
          </a:xfrm>
        </p:spPr>
        <p:txBody>
          <a:bodyPr/>
          <a:lstStyle/>
          <a:p>
            <a:pPr>
              <a:defRPr/>
            </a:pPr>
            <a:r>
              <a:rPr lang="ru-RU"/>
              <a:t>	Редактор презентаций</a:t>
            </a:r>
            <a:endParaRPr/>
          </a:p>
        </p:txBody>
      </p:sp>
      <p:sp>
        <p:nvSpPr>
          <p:cNvPr id="5" name="Текст 7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695400" y="1725051"/>
            <a:ext cx="6973800" cy="523234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/>
              <a:t>ПРЕИМУЩЕСТВа</a:t>
            </a:r>
            <a:endParaRPr lang="ru-RU"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Полная совместимость с форматами Microsoft Office (.</a:t>
            </a:r>
            <a:r>
              <a:rPr lang="ru-RU" sz="1500"/>
              <a:t>ppt</a:t>
            </a:r>
            <a:r>
              <a:rPr lang="ru-RU" sz="1500"/>
              <a:t> и .</a:t>
            </a:r>
            <a:r>
              <a:rPr lang="ru-RU" sz="1500"/>
              <a:t>pptx</a:t>
            </a:r>
            <a:r>
              <a:rPr lang="ru-RU" sz="1500"/>
              <a:t>) и </a:t>
            </a:r>
            <a:r>
              <a:rPr lang="ru-RU" sz="1500"/>
              <a:t>OpenDocument</a:t>
            </a:r>
            <a:r>
              <a:rPr lang="ru-RU" sz="1500"/>
              <a:t> (.</a:t>
            </a:r>
            <a:r>
              <a:rPr lang="ru-RU" sz="1500"/>
              <a:t>odp</a:t>
            </a:r>
            <a:r>
              <a:rPr lang="ru-RU" sz="1500"/>
              <a:t>)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Настройка показа слайдов и переходов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Режим докладчика и заметки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Инструменты для совместной работы (комментарии, обсуждения и др.)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Вставка изображений, автофигур, диаграмм, применение переходов, звуков, видео и </a:t>
            </a:r>
            <a:r>
              <a:rPr lang="ru-RU" sz="1500"/>
              <a:t>youtube</a:t>
            </a:r>
            <a:r>
              <a:rPr lang="ru-RU" sz="1500"/>
              <a:t> ссылок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 b="1"/>
              <a:t>Анимация перехода </a:t>
            </a:r>
            <a:r>
              <a:rPr lang="ru-RU" sz="1500" b="1"/>
              <a:t>слайдов</a:t>
            </a:r>
            <a:endParaRPr sz="1500" b="1"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Перекрепление</a:t>
            </a:r>
            <a:r>
              <a:rPr lang="ru-RU" sz="1500"/>
              <a:t> линий для связи объектов и фигур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Добавление и форматирование текста и таблиц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Создание нумерованных и маркированных списков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Макросы (JavaScript) и Плагины (Редактор изображений, переводчик и др.)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ru-RU" sz="1500"/>
              <a:t>Идентичный интерфейс онлайн редактирования документов и редактора документов для ПК</a:t>
            </a:r>
            <a:endParaRPr/>
          </a:p>
        </p:txBody>
      </p:sp>
      <p:pic>
        <p:nvPicPr>
          <p:cNvPr id="6" name="Рисунок 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696401" y="404664"/>
            <a:ext cx="5967291" cy="3549376"/>
          </a:xfrm>
          <a:prstGeom prst="rect">
            <a:avLst/>
          </a:prstGeom>
        </p:spPr>
      </p:pic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7829475" y="1612847"/>
            <a:ext cx="7334250" cy="4362450"/>
          </a:xfrm>
          <a:prstGeom prst="rect">
            <a:avLst/>
          </a:prstGeom>
        </p:spPr>
      </p:pic>
      <p:pic>
        <p:nvPicPr>
          <p:cNvPr id="8" name="Рисунок 6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8544273" y="3675567"/>
            <a:ext cx="4670048" cy="2777769"/>
          </a:xfrm>
          <a:prstGeom prst="rect">
            <a:avLst/>
          </a:prstGeom>
        </p:spPr>
      </p:pic>
      <p:pic>
        <p:nvPicPr>
          <p:cNvPr id="9" name="Рисунок 8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859632" y="672144"/>
            <a:ext cx="555848" cy="555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R7-Office 2.0 (Roboto)">
  <a:themeElements>
    <a:clrScheme name="R7-Office">
      <a:dk1>
        <a:srgbClr val="333333"/>
      </a:dk1>
      <a:lt1>
        <a:srgbClr val="FFFFFF"/>
      </a:lt1>
      <a:dk2>
        <a:srgbClr val="FF6A6A"/>
      </a:dk2>
      <a:lt2>
        <a:srgbClr val="F8F8F8"/>
      </a:lt2>
      <a:accent1>
        <a:srgbClr val="EDEDED"/>
      </a:accent1>
      <a:accent2>
        <a:srgbClr val="FA7776"/>
      </a:accent2>
      <a:accent3>
        <a:srgbClr val="FF9A62"/>
      </a:accent3>
      <a:accent4>
        <a:srgbClr val="446995"/>
      </a:accent4>
      <a:accent5>
        <a:srgbClr val="40865C"/>
      </a:accent5>
      <a:accent6>
        <a:srgbClr val="AA5252"/>
      </a:accent6>
      <a:hlink>
        <a:srgbClr val="FF4463"/>
      </a:hlink>
      <a:folHlink>
        <a:srgbClr val="444444"/>
      </a:folHlink>
    </a:clrScheme>
    <a:fontScheme name="R7-Office (Roboto)">
      <a:majorFont>
        <a:latin typeface="Roboto"/>
        <a:ea typeface="Arial"/>
        <a:cs typeface="Arial"/>
      </a:majorFont>
      <a:minorFont>
        <a:latin typeface="Roboto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R7-Office 2.0 (Roboto)">
  <a:themeElements>
    <a:clrScheme name="R7-Office">
      <a:dk1>
        <a:srgbClr val="333333"/>
      </a:dk1>
      <a:lt1>
        <a:srgbClr val="FFFFFF"/>
      </a:lt1>
      <a:dk2>
        <a:srgbClr val="FF6A6A"/>
      </a:dk2>
      <a:lt2>
        <a:srgbClr val="F8F8F8"/>
      </a:lt2>
      <a:accent1>
        <a:srgbClr val="EDEDED"/>
      </a:accent1>
      <a:accent2>
        <a:srgbClr val="FA7776"/>
      </a:accent2>
      <a:accent3>
        <a:srgbClr val="FF9A62"/>
      </a:accent3>
      <a:accent4>
        <a:srgbClr val="446995"/>
      </a:accent4>
      <a:accent5>
        <a:srgbClr val="40865C"/>
      </a:accent5>
      <a:accent6>
        <a:srgbClr val="AA5252"/>
      </a:accent6>
      <a:hlink>
        <a:srgbClr val="FF4463"/>
      </a:hlink>
      <a:folHlink>
        <a:srgbClr val="444444"/>
      </a:folHlink>
    </a:clrScheme>
    <a:fontScheme name="">
      <a:majorFont>
        <a:latin typeface="Roboto"/>
        <a:ea typeface="Arial"/>
        <a:cs typeface="Arial"/>
      </a:majorFont>
      <a:minorFont>
        <a:latin typeface="Roboto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Р7-Офис/6.2.2.17</Application>
  <DocSecurity>0</DocSecurity>
  <PresentationFormat>Широкоэкранный</PresentationFormat>
  <Paragraphs>0</Paragraphs>
  <Slides>41</Slides>
  <Notes>41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Андрей Чистосердов</dc:creator>
  <cp:keywords>r7-office</cp:keywords>
  <dc:description/>
  <dc:identifier/>
  <dc:language/>
  <cp:lastModifiedBy>Анонимный пользователь</cp:lastModifiedBy>
  <cp:revision>184</cp:revision>
  <dcterms:created xsi:type="dcterms:W3CDTF">2020-08-11T12:57:35Z</dcterms:created>
  <dcterms:modified xsi:type="dcterms:W3CDTF">2021-07-16T09:18:46Z</dcterms:modified>
  <cp:category/>
  <cp:contentStatus/>
  <cp:version/>
</cp:coreProperties>
</file>